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82" r:id="rId5"/>
    <p:sldId id="286" r:id="rId6"/>
    <p:sldId id="263" r:id="rId7"/>
    <p:sldId id="276" r:id="rId8"/>
    <p:sldId id="268" r:id="rId9"/>
    <p:sldId id="288" r:id="rId10"/>
    <p:sldId id="275" r:id="rId11"/>
    <p:sldId id="280" r:id="rId12"/>
    <p:sldId id="281" r:id="rId13"/>
    <p:sldId id="284" r:id="rId14"/>
    <p:sldId id="287" r:id="rId15"/>
    <p:sldId id="274" r:id="rId16"/>
    <p:sldId id="303" r:id="rId17"/>
    <p:sldId id="301" r:id="rId18"/>
    <p:sldId id="293" r:id="rId19"/>
    <p:sldId id="278" r:id="rId20"/>
    <p:sldId id="269" r:id="rId21"/>
    <p:sldId id="265" r:id="rId22"/>
    <p:sldId id="271" r:id="rId23"/>
    <p:sldId id="272" r:id="rId24"/>
    <p:sldId id="266" r:id="rId25"/>
    <p:sldId id="292" r:id="rId26"/>
    <p:sldId id="285" r:id="rId27"/>
    <p:sldId id="261" r:id="rId28"/>
    <p:sldId id="302" r:id="rId29"/>
    <p:sldId id="289" r:id="rId30"/>
    <p:sldId id="291" r:id="rId31"/>
    <p:sldId id="262" r:id="rId32"/>
  </p:sldIdLst>
  <p:sldSz cx="12192000" cy="6858000"/>
  <p:notesSz cx="6858000" cy="12192000"/>
  <p:embeddedFontLst>
    <p:embeddedFont>
      <p:font typeface="Microsoft JhengHei" panose="020B0604030504040204" pitchFamily="34" charset="-12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Montserrat" panose="020B0600000101010101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보경" initials="김보" lastIdx="2" clrIdx="0">
    <p:extLst>
      <p:ext uri="{19B8F6BF-5375-455C-9EA6-DF929625EA0E}">
        <p15:presenceInfo xmlns:p15="http://schemas.microsoft.com/office/powerpoint/2012/main" userId="48da0601baa59f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BABABA"/>
    <a:srgbClr val="FDEADA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75D0B-5FAA-4AAA-9393-5D86AFBE9E32}" v="3303" dt="2020-08-16T10:16:39.606"/>
    <p1510:client id="{2AD5B2B9-7E1C-4A73-87FD-0A46DC327555}" v="414" dt="2020-08-16T08:20:45.178"/>
    <p1510:client id="{60F9037F-D5BB-490C-AA0F-30F5CC92AC01}" v="1565" dt="2020-08-16T10:27:34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72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05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04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217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35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0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84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37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90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7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12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91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29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4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7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09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114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74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60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8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99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31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6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6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4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65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0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142839" cy="685628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rcRect t="7312" b="7312"/>
          <a:stretch/>
        </p:blipFill>
        <p:spPr>
          <a:xfrm>
            <a:off x="142839" y="0"/>
            <a:ext cx="12046113" cy="685628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28518" y="2047363"/>
            <a:ext cx="8132316" cy="2968390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6" name="Object 5"/>
          <p:cNvSpPr/>
          <p:nvPr/>
        </p:nvSpPr>
        <p:spPr>
          <a:xfrm>
            <a:off x="809423" y="2397818"/>
            <a:ext cx="11093851" cy="14683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615"/>
              </a:lnSpc>
              <a:spcAft>
                <a:spcPts val="600"/>
              </a:spcAft>
              <a:buNone/>
            </a:pPr>
            <a:r>
              <a:rPr lang="en-US" sz="6800" b="1" kern="0" spc="43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JEJU BIG DATA</a:t>
            </a:r>
            <a:br>
              <a:rPr lang="en-US" sz="6800" b="1" kern="0" spc="43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6800" b="1" kern="0" spc="43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COMPETITION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857036" y="4208499"/>
            <a:ext cx="11046238" cy="10761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 pitchFamily="34" charset="-120"/>
              </a:rPr>
              <a:t>Team Name : </a:t>
            </a:r>
            <a:r>
              <a:rPr lang="ko-KR" altLang="en-US" sz="2000">
                <a:solidFill>
                  <a:srgbClr val="FFFFFF"/>
                </a:solidFill>
                <a:latin typeface="Microsoft JhengHei" panose="020B0604030504040204" pitchFamily="34" charset="-120"/>
                <a:ea typeface="Roboto"/>
                <a:cs typeface="Roboto" pitchFamily="34" charset="-120"/>
              </a:rPr>
              <a:t>감귤</a:t>
            </a:r>
            <a:endParaRPr lang="en-US" altLang="ko-KR" sz="200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Roboto" pitchFamily="34" charset="-120"/>
            </a:endParaRPr>
          </a:p>
          <a:p>
            <a:pPr>
              <a:lnSpc>
                <a:spcPts val="2591"/>
              </a:lnSpc>
              <a:spcAft>
                <a:spcPts val="600"/>
              </a:spcAft>
              <a:buNone/>
            </a:pPr>
            <a:r>
              <a:rPr lang="en-US" altLang="ko-KR" sz="2000">
                <a:solidFill>
                  <a:srgbClr val="FFFFFF"/>
                </a:solidFill>
                <a:ea typeface="Microsoft JhengHei" panose="020B0604030504040204" pitchFamily="34" charset="-120"/>
              </a:rPr>
              <a:t>Team Members : </a:t>
            </a:r>
            <a:r>
              <a:rPr lang="ko-KR" altLang="en-US" sz="2000">
                <a:solidFill>
                  <a:srgbClr val="FFFFFF"/>
                </a:solidFill>
                <a:ea typeface="Roboto"/>
              </a:rPr>
              <a:t>최연웅</a:t>
            </a:r>
            <a:r>
              <a:rPr lang="en-US" altLang="ko-KR" sz="2000">
                <a:solidFill>
                  <a:srgbClr val="FFFFFF"/>
                </a:solidFill>
                <a:ea typeface="Microsoft JhengHei" panose="020B0604030504040204" pitchFamily="34" charset="-120"/>
              </a:rPr>
              <a:t>, </a:t>
            </a:r>
            <a:r>
              <a:rPr lang="ko-KR" altLang="en-US" sz="2000">
                <a:solidFill>
                  <a:srgbClr val="FFFFFF"/>
                </a:solidFill>
                <a:ea typeface="Roboto"/>
              </a:rPr>
              <a:t>김보경</a:t>
            </a:r>
            <a:r>
              <a:rPr lang="en-US" altLang="ko-KR" sz="2000">
                <a:solidFill>
                  <a:srgbClr val="FFFFFF"/>
                </a:solidFill>
                <a:ea typeface="Microsoft JhengHei" panose="020B0604030504040204" pitchFamily="34" charset="-120"/>
              </a:rPr>
              <a:t>, </a:t>
            </a:r>
            <a:r>
              <a:rPr lang="ko-KR" altLang="en-US" sz="2000">
                <a:solidFill>
                  <a:srgbClr val="FFFFFF"/>
                </a:solidFill>
                <a:ea typeface="Roboto"/>
              </a:rPr>
              <a:t>김태호</a:t>
            </a:r>
            <a:r>
              <a:rPr lang="en-US" altLang="ko-KR" sz="2000">
                <a:solidFill>
                  <a:srgbClr val="FFFFFF"/>
                </a:solidFill>
                <a:ea typeface="Microsoft JhengHei" panose="020B0604030504040204" pitchFamily="34" charset="-120"/>
              </a:rPr>
              <a:t>, </a:t>
            </a:r>
            <a:r>
              <a:rPr lang="ko-KR" altLang="en-US" sz="2000">
                <a:solidFill>
                  <a:srgbClr val="FFFFFF"/>
                </a:solidFill>
                <a:ea typeface="Roboto"/>
              </a:rPr>
              <a:t>부대권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7293C-C5F1-9143-8237-240264795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7" y="6060519"/>
            <a:ext cx="1649458" cy="407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9B5668-C1F1-5544-94B1-A247F8A5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264" y="6060519"/>
            <a:ext cx="1612378" cy="407008"/>
          </a:xfrm>
          <a:prstGeom prst="rect">
            <a:avLst/>
          </a:prstGeom>
        </p:spPr>
      </p:pic>
      <p:pic>
        <p:nvPicPr>
          <p:cNvPr id="13" name="그림 12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86B47CB7-286E-8142-A2E4-2B10DF666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849" y="6084339"/>
            <a:ext cx="2215425" cy="430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38136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10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C6B5DF-FA3C-4A00-8D8C-0E2E289596E9}"/>
              </a:ext>
            </a:extLst>
          </p:cNvPr>
          <p:cNvSpPr txBox="1"/>
          <p:nvPr/>
        </p:nvSpPr>
        <p:spPr>
          <a:xfrm>
            <a:off x="5637229" y="2974156"/>
            <a:ext cx="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29E2086-E481-49DB-A566-00E4B179E8E0}"/>
              </a:ext>
            </a:extLst>
          </p:cNvPr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FA40AC35-007E-40E6-A1BF-1B744538EB0D}"/>
              </a:ext>
            </a:extLst>
          </p:cNvPr>
          <p:cNvSpPr/>
          <p:nvPr/>
        </p:nvSpPr>
        <p:spPr>
          <a:xfrm>
            <a:off x="1502375" y="3139630"/>
            <a:ext cx="4495350" cy="686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그룹 내 이용 고객이</a:t>
            </a:r>
            <a:endParaRPr lang="ko-KR">
              <a:solidFill>
                <a:srgbClr val="002060"/>
              </a:solidFill>
              <a:latin typeface="Montserrat" panose="020B0600000101010101" charset="0"/>
              <a:ea typeface="맑은 고딕" panose="020B0503020000020004" pitchFamily="34" charset="-127"/>
              <a:cs typeface="Arial"/>
            </a:endParaRPr>
          </a:p>
          <a:p>
            <a:pPr algn="ctr"/>
            <a:r>
              <a:rPr lang="ko-KR" altLang="en-US" sz="20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3명 이하인 카테고리 수</a:t>
            </a:r>
            <a:endParaRPr lang="ko-KR">
              <a:solidFill>
                <a:srgbClr val="002060"/>
              </a:solidFill>
              <a:latin typeface="Montserrat" panose="020B0600000101010101" charset="0"/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sz="20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20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그룹 내 카테고리 수</a:t>
            </a:r>
            <a:endParaRPr lang="ko-KR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endParaRPr lang="ko-KR" altLang="en-US" sz="20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B8F7B9C-960C-4239-B162-CAFDCA188073}"/>
              </a:ext>
            </a:extLst>
          </p:cNvPr>
          <p:cNvSpPr/>
          <p:nvPr/>
        </p:nvSpPr>
        <p:spPr>
          <a:xfrm>
            <a:off x="1432191" y="3430391"/>
            <a:ext cx="1306981" cy="676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kern="0" spc="220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p</a:t>
            </a:r>
            <a:r>
              <a:rPr lang="ko-KR" altLang="en-US" sz="3200" b="1" kern="0" spc="220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=</a:t>
            </a:r>
            <a:endParaRPr lang="ko-KR" altLang="en-US" sz="3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48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F2382C-5BC2-4783-BCD0-9533B3217720}"/>
              </a:ext>
            </a:extLst>
          </p:cNvPr>
          <p:cNvCxnSpPr>
            <a:cxnSpLocks/>
          </p:cNvCxnSpPr>
          <p:nvPr/>
        </p:nvCxnSpPr>
        <p:spPr>
          <a:xfrm flipV="1">
            <a:off x="2222334" y="3866648"/>
            <a:ext cx="3128205" cy="10026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5">
            <a:extLst>
              <a:ext uri="{FF2B5EF4-FFF2-40B4-BE49-F238E27FC236}">
                <a16:creationId xmlns:a16="http://schemas.microsoft.com/office/drawing/2014/main" id="{6EDD0309-FA36-4246-8CAC-66B026601FAF}"/>
              </a:ext>
            </a:extLst>
          </p:cNvPr>
          <p:cNvSpPr/>
          <p:nvPr/>
        </p:nvSpPr>
        <p:spPr>
          <a:xfrm>
            <a:off x="5730421" y="1568116"/>
            <a:ext cx="6461514" cy="5147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그룹 : 지역 및 업종</a:t>
            </a:r>
          </a:p>
          <a:p>
            <a:r>
              <a:rPr lang="en-US" altLang="ko-KR" sz="2000" kern="0" spc="220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카테고리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데이터상 </a:t>
            </a:r>
            <a:r>
              <a:rPr lang="en-US" altLang="ko-KR" sz="2000" kern="0" spc="220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해당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 </a:t>
            </a:r>
            <a:r>
              <a:rPr lang="en-US" altLang="ko-KR" sz="2000" kern="0" spc="220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그룹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에 해당하는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 row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수</a:t>
            </a:r>
            <a:endParaRPr lang="en-US" altLang="ko-KR" sz="2000" kern="0" spc="220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+mn-lt"/>
              <a:cs typeface="+mn-lt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CSTMR_CNT(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이용 고객 수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)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이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3 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미만인 카테고리는 없음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. (</a:t>
            </a:r>
            <a:r>
              <a:rPr lang="ko-KR" altLang="en-US" sz="2000" b="1" kern="0" spc="220" err="1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비식별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 조치로 삭제됨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)</a:t>
            </a: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CSTMR_CNT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가 낮은 카테고리는 없어질 가능성이 있다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. 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또한 이용 고객 수가 매우 적기 때문에 불규칙하게 변동하는 경우가 많다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.</a:t>
            </a: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+mn-lt"/>
              <a:cs typeface="+mn-lt"/>
            </a:endParaRPr>
          </a:p>
          <a:p>
            <a:r>
              <a:rPr lang="ko-KR" altLang="en-US" sz="2000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새롭게 정의된 변수 </a:t>
            </a:r>
            <a:r>
              <a:rPr lang="en-US" altLang="ko-KR" sz="2000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p</a:t>
            </a:r>
            <a:r>
              <a:rPr lang="ko-KR" altLang="en-US" sz="2000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를 통해서 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그룹의 변동성</a:t>
            </a:r>
            <a:r>
              <a:rPr lang="ko-KR" altLang="en-US" sz="2000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을 판단한다</a:t>
            </a:r>
            <a:r>
              <a:rPr lang="en-US" altLang="ko-KR" sz="2000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.</a:t>
            </a: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p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가 크다면,</a:t>
            </a:r>
          </a:p>
          <a:p>
            <a:r>
              <a:rPr lang="ko-KR" altLang="en-US" sz="2000" b="1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1. 대부분의 </a:t>
            </a:r>
            <a:r>
              <a:rPr lang="ko-KR" altLang="en-US" sz="2000" b="1" kern="0" spc="220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row에서</a:t>
            </a:r>
            <a:r>
              <a:rPr lang="ko-KR" altLang="en-US" sz="2000" b="1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 이용 고객이 3명 이하</a:t>
            </a:r>
          </a:p>
          <a:p>
            <a:r>
              <a:rPr lang="ko-KR" altLang="en-US" sz="2000" b="1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2. 시기별 데이터 변동이 커질 것이다.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E94AA01-A5B2-48B3-B993-8239FAC8024D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3. p 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변수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(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변동성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  <a:endParaRPr lang="ko-KR" altLang="en-US" b="1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14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>
              <a:latin typeface="Montserrat" panose="020B0600000101010101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11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816CBF47-9EDE-4520-BF0D-73C3B7BE1284}"/>
              </a:ext>
            </a:extLst>
          </p:cNvPr>
          <p:cNvSpPr/>
          <p:nvPr/>
        </p:nvSpPr>
        <p:spPr>
          <a:xfrm>
            <a:off x="6026305" y="2506620"/>
            <a:ext cx="5495041" cy="2772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그룹: 시도 및 업종</a:t>
            </a:r>
            <a:endParaRPr lang="en-US" altLang="ko-KR" sz="2000" kern="0" spc="220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(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예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제주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한식 음식점업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  <a:endParaRPr lang="ko-KR" altLang="en-US" sz="2000" kern="0" spc="220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동일한 그룹 내에서 시간을 설명변수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총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AMT</a:t>
            </a:r>
            <a:r>
              <a:rPr lang="ko-KR" altLang="en-US" sz="2000" b="1" kern="0" spc="220" err="1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를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 반응 변수로 하는 선형회귀 모델을 훈련한다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. </a:t>
            </a: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훈련결과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r2_score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에 따라서 해당 그룹의 시간에 대한 선형성 유무를 판단한다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8C129F-38FA-4E5A-8229-E7FBDBA860D1}"/>
              </a:ext>
            </a:extLst>
          </p:cNvPr>
          <p:cNvGrpSpPr/>
          <p:nvPr/>
        </p:nvGrpSpPr>
        <p:grpSpPr>
          <a:xfrm>
            <a:off x="1257950" y="2851608"/>
            <a:ext cx="4388771" cy="1772831"/>
            <a:chOff x="1248523" y="2974156"/>
            <a:chExt cx="4388771" cy="1772831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F4E952F7-6649-4A8B-BA76-30FC883BF2D9}"/>
                </a:ext>
              </a:extLst>
            </p:cNvPr>
            <p:cNvSpPr/>
            <p:nvPr/>
          </p:nvSpPr>
          <p:spPr>
            <a:xfrm>
              <a:off x="1248523" y="3656648"/>
              <a:ext cx="2863961" cy="67609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 kern="0" spc="220">
                  <a:solidFill>
                    <a:srgbClr val="002060"/>
                  </a:solidFill>
                  <a:latin typeface="Montserrat" panose="020B0600000101010101" charset="0"/>
                  <a:ea typeface="+mn-lt"/>
                  <a:cs typeface="+mn-lt"/>
                </a:rPr>
                <a:t>R2_score</a:t>
              </a:r>
              <a:r>
                <a:rPr lang="ko-KR" altLang="en-US" sz="2800" b="1" kern="0" spc="220">
                  <a:solidFill>
                    <a:srgbClr val="002060"/>
                  </a:solidFill>
                  <a:latin typeface="Montserrat" panose="020B0600000101010101" charset="0"/>
                  <a:ea typeface="+mn-lt"/>
                  <a:cs typeface="+mn-lt"/>
                </a:rPr>
                <a:t>=</a:t>
              </a:r>
              <a:endParaRPr lang="ko-KR" altLang="en-US" sz="2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6B5DF-FA3C-4A00-8D8C-0E2E289596E9}"/>
                </a:ext>
              </a:extLst>
            </p:cNvPr>
            <p:cNvSpPr txBox="1"/>
            <p:nvPr/>
          </p:nvSpPr>
          <p:spPr>
            <a:xfrm>
              <a:off x="5637229" y="297415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>
                <a:latin typeface="Montserrat" panose="020B0600000101010101" charset="0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6DC0848-C27A-4E0D-A581-FAD20499A476}"/>
                </a:ext>
              </a:extLst>
            </p:cNvPr>
            <p:cNvSpPr/>
            <p:nvPr/>
          </p:nvSpPr>
          <p:spPr>
            <a:xfrm>
              <a:off x="3394358" y="3137174"/>
              <a:ext cx="1959707" cy="160981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그룹 내에서 선형회귀 분석 후 계산한 </a:t>
              </a:r>
              <a:r>
                <a:rPr lang="en-US" altLang="ko-KR" sz="20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r2_score</a:t>
              </a:r>
              <a:endParaRPr lang="ko-KR" altLang="en-US" sz="20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AF4BDF-5369-4CA9-B58D-FD8BDE77DA02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4. R2_score (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선형성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  <a:endParaRPr lang="ko-KR" altLang="en-US" b="1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243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>
              <a:latin typeface="Montserrat" panose="020B0600000101010101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12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816CBF47-9EDE-4520-BF0D-73C3B7BE1284}"/>
              </a:ext>
            </a:extLst>
          </p:cNvPr>
          <p:cNvSpPr/>
          <p:nvPr/>
        </p:nvSpPr>
        <p:spPr>
          <a:xfrm>
            <a:off x="6191800" y="1131640"/>
            <a:ext cx="5495041" cy="55818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그룹: 시도 및 업종</a:t>
            </a:r>
            <a:endParaRPr lang="en-US" altLang="ko-KR" sz="2000" kern="0" spc="220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(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예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제주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한식 음식점업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  <a:endParaRPr lang="ko-KR" altLang="en-US" sz="2000" kern="0" spc="220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시간에 따라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AMT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총액의 변화를 살펴보면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 두 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번의 극댓값과 한 번의 극솟값을 갖는</a:t>
            </a:r>
            <a:r>
              <a:rPr lang="ko-KR" altLang="en-US" sz="16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 </a:t>
            </a:r>
            <a:r>
              <a:rPr lang="en-US" altLang="ko-KR" sz="16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차 다항함수 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꼴을 보이는 그룹들이 존재한다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. 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이러한 그룹들은 </a:t>
            </a:r>
            <a:r>
              <a:rPr lang="ko-KR" altLang="en-US" sz="16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여름에는 매출이 증가하고 겨울에는 매출이 감소하는 </a:t>
            </a:r>
            <a:r>
              <a:rPr lang="en-US" altLang="ko-KR" sz="16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“</a:t>
            </a:r>
            <a:r>
              <a:rPr lang="ko-KR" altLang="en-US" sz="16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계절성</a:t>
            </a:r>
            <a:r>
              <a:rPr lang="en-US" altLang="ko-KR" sz="16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＂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을 갖는다고 판단하였다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 RMSE</a:t>
            </a:r>
          </a:p>
          <a:p>
            <a:pPr lvl="1"/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차 다항함수 학습 후 측정한 RMSE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 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값이다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 RMSE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가 작은 그룹들을 계절성의 충분조건으로 보았다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0" spc="220" err="1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diff_per</a:t>
            </a:r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1"/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계절성을 갖는 그룹이라면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19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월과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20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월의 매출이 비슷해야 한다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 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따라서 그룹내 최대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최소 매출 차이에 비하여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월과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20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매출 차이가 작은 것을 계절성의 충분조건으로 보았다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</a:p>
          <a:p>
            <a:pPr lvl="1"/>
            <a:endParaRPr lang="en-US" altLang="ko-KR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1"/>
            <a:endParaRPr lang="en-US" altLang="ko-KR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1"/>
            <a:endParaRPr lang="en-US" altLang="ko-KR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8C129F-38FA-4E5A-8229-E7FBDBA860D1}"/>
              </a:ext>
            </a:extLst>
          </p:cNvPr>
          <p:cNvGrpSpPr/>
          <p:nvPr/>
        </p:nvGrpSpPr>
        <p:grpSpPr>
          <a:xfrm>
            <a:off x="1350231" y="2751256"/>
            <a:ext cx="4388771" cy="1325007"/>
            <a:chOff x="1248523" y="2974156"/>
            <a:chExt cx="4388771" cy="2050901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F4E952F7-6649-4A8B-BA76-30FC883BF2D9}"/>
                </a:ext>
              </a:extLst>
            </p:cNvPr>
            <p:cNvSpPr/>
            <p:nvPr/>
          </p:nvSpPr>
          <p:spPr>
            <a:xfrm>
              <a:off x="1248523" y="3773625"/>
              <a:ext cx="2863961" cy="67609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 kern="0" spc="220">
                  <a:solidFill>
                    <a:srgbClr val="002060"/>
                  </a:solidFill>
                  <a:latin typeface="Montserrat" panose="020B0600000101010101" charset="0"/>
                  <a:ea typeface="+mn-lt"/>
                  <a:cs typeface="+mn-lt"/>
                </a:rPr>
                <a:t>RMSE </a:t>
              </a:r>
              <a:r>
                <a:rPr lang="ko-KR" altLang="en-US" sz="2800" b="1" kern="0" spc="220">
                  <a:solidFill>
                    <a:srgbClr val="002060"/>
                  </a:solidFill>
                  <a:latin typeface="Montserrat" panose="020B0600000101010101" charset="0"/>
                  <a:ea typeface="+mn-lt"/>
                  <a:cs typeface="+mn-lt"/>
                </a:rPr>
                <a:t>=</a:t>
              </a:r>
              <a:endParaRPr lang="ko-KR" altLang="en-US" sz="2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6B5DF-FA3C-4A00-8D8C-0E2E289596E9}"/>
                </a:ext>
              </a:extLst>
            </p:cNvPr>
            <p:cNvSpPr txBox="1"/>
            <p:nvPr/>
          </p:nvSpPr>
          <p:spPr>
            <a:xfrm>
              <a:off x="5637229" y="2974156"/>
              <a:ext cx="65" cy="4287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>
                <a:latin typeface="Montserrat" panose="020B0600000101010101" charset="0"/>
              </a:endParaRP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6DC0848-C27A-4E0D-A581-FAD20499A476}"/>
                </a:ext>
              </a:extLst>
            </p:cNvPr>
            <p:cNvSpPr/>
            <p:nvPr/>
          </p:nvSpPr>
          <p:spPr>
            <a:xfrm>
              <a:off x="2883784" y="3175936"/>
              <a:ext cx="2291702" cy="184912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4</a:t>
              </a:r>
              <a:r>
                <a:rPr lang="ko-KR" altLang="en-US" sz="16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차 다항함수 학습 후 측정한 RMSE</a:t>
              </a:r>
              <a:r>
                <a:rPr lang="en-US" altLang="ko-KR" sz="16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 </a:t>
              </a:r>
              <a:r>
                <a:rPr lang="ko-KR" altLang="en-US" sz="16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오차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0B4CEB-CDD5-432A-9B1C-3FCCDC1831C0}"/>
              </a:ext>
            </a:extLst>
          </p:cNvPr>
          <p:cNvGrpSpPr/>
          <p:nvPr/>
        </p:nvGrpSpPr>
        <p:grpSpPr>
          <a:xfrm>
            <a:off x="1350231" y="3648470"/>
            <a:ext cx="4388771" cy="1179347"/>
            <a:chOff x="1248523" y="2974156"/>
            <a:chExt cx="4388771" cy="1825443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7DD92C64-1D22-438C-85EF-A4CAD428651E}"/>
                </a:ext>
              </a:extLst>
            </p:cNvPr>
            <p:cNvSpPr/>
            <p:nvPr/>
          </p:nvSpPr>
          <p:spPr>
            <a:xfrm>
              <a:off x="1248523" y="3656648"/>
              <a:ext cx="2863961" cy="67609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kern="0" spc="220" err="1">
                  <a:solidFill>
                    <a:srgbClr val="002060"/>
                  </a:solidFill>
                  <a:latin typeface="Montserrat" panose="020B0600000101010101" charset="0"/>
                  <a:ea typeface="+mn-lt"/>
                  <a:cs typeface="+mn-lt"/>
                </a:rPr>
                <a:t>diff_</a:t>
              </a:r>
              <a:r>
                <a:rPr lang="en-US" altLang="ko-KR" b="1" kern="0" spc="220">
                  <a:solidFill>
                    <a:srgbClr val="002060"/>
                  </a:solidFill>
                  <a:latin typeface="Montserrat" panose="020B0600000101010101" charset="0"/>
                  <a:ea typeface="+mn-lt"/>
                  <a:cs typeface="+mn-lt"/>
                </a:rPr>
                <a:t>per</a:t>
              </a:r>
              <a:r>
                <a:rPr lang="ko-KR" altLang="en-US" b="1" kern="0" spc="220">
                  <a:solidFill>
                    <a:srgbClr val="002060"/>
                  </a:solidFill>
                  <a:latin typeface="Montserrat" panose="020B0600000101010101" charset="0"/>
                  <a:ea typeface="+mn-lt"/>
                  <a:cs typeface="+mn-lt"/>
                </a:rPr>
                <a:t>=</a:t>
              </a:r>
              <a:endPara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022CA1-CDA3-47FF-97B4-F86F441D7D42}"/>
                </a:ext>
              </a:extLst>
            </p:cNvPr>
            <p:cNvSpPr txBox="1"/>
            <p:nvPr/>
          </p:nvSpPr>
          <p:spPr>
            <a:xfrm>
              <a:off x="5637229" y="2974156"/>
              <a:ext cx="65" cy="4287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>
                <a:latin typeface="Montserrat" panose="020B0600000101010101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bject 5">
                  <a:extLst>
                    <a:ext uri="{FF2B5EF4-FFF2-40B4-BE49-F238E27FC236}">
                      <a16:creationId xmlns:a16="http://schemas.microsoft.com/office/drawing/2014/main" id="{6A92E506-3FF8-42A4-906B-3ABB61DDBADC}"/>
                    </a:ext>
                  </a:extLst>
                </p:cNvPr>
                <p:cNvSpPr/>
                <p:nvPr/>
              </p:nvSpPr>
              <p:spPr>
                <a:xfrm>
                  <a:off x="2541402" y="3189786"/>
                  <a:ext cx="2863961" cy="16098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𝒂𝒃𝒔</m:t>
                            </m:r>
                            <m: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ko-KR" sz="1050" b="1" i="0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19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년</m:t>
                            </m:r>
                            <m:r>
                              <m:rPr>
                                <m:nor/>
                              </m:rPr>
                              <a:rPr lang="en-US" altLang="ko-KR" sz="1050" b="1" i="0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1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월</m:t>
                            </m:r>
                            <m: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−</m:t>
                            </m:r>
                            <m: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𝟐𝟎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년</m:t>
                            </m:r>
                            <m: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𝟏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월</m:t>
                            </m:r>
                            <m: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최대월</m:t>
                            </m:r>
                            <m: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 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매</m:t>
                            </m:r>
                            <m:r>
                              <a:rPr lang="ko-KR" altLang="en-US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출</m:t>
                            </m:r>
                            <m: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 − 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최</m:t>
                            </m:r>
                            <m:r>
                              <a:rPr lang="ko-KR" altLang="en-US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소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월</m:t>
                            </m:r>
                            <m: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 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매</m:t>
                            </m:r>
                            <m:r>
                              <a:rPr lang="ko-KR" altLang="en-US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출</m:t>
                            </m:r>
                          </m:den>
                        </m:f>
                        <m:r>
                          <a:rPr lang="en-US" altLang="ko-KR" sz="1050" b="1" i="1" kern="0" spc="22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×</m:t>
                        </m:r>
                        <m:r>
                          <a:rPr lang="en-US" altLang="ko-KR" sz="1050" b="1" i="1" kern="0" spc="22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𝟏𝟎𝟎</m:t>
                        </m:r>
                      </m:oMath>
                    </m:oMathPara>
                  </a14:m>
                  <a:endParaRPr lang="ko-KR" altLang="en-US" sz="1050" b="1" kern="0" spc="220">
                    <a:solidFill>
                      <a:srgbClr val="002060"/>
                    </a:solidFill>
                    <a:latin typeface="Montserrat" panose="020B0600000101010101" charset="0"/>
                    <a:ea typeface="맑은 고딕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7" name="Object 5">
                  <a:extLst>
                    <a:ext uri="{FF2B5EF4-FFF2-40B4-BE49-F238E27FC236}">
                      <a16:creationId xmlns:a16="http://schemas.microsoft.com/office/drawing/2014/main" id="{6A92E506-3FF8-42A4-906B-3ABB61DDB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1402" y="3189786"/>
                  <a:ext cx="2863961" cy="16098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C35922-6FF4-418F-A662-6C0FE6261390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5. RMSE, </a:t>
            </a:r>
            <a:r>
              <a:rPr lang="en-US" altLang="ko-KR" b="1" err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diff_per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(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계절성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  <a:endParaRPr lang="ko-KR" altLang="en-US" b="1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5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1B96A2-C909-4F52-AD76-D50C29F51D66}"/>
              </a:ext>
            </a:extLst>
          </p:cNvPr>
          <p:cNvGrpSpPr/>
          <p:nvPr/>
        </p:nvGrpSpPr>
        <p:grpSpPr>
          <a:xfrm>
            <a:off x="630238" y="3039245"/>
            <a:ext cx="11298408" cy="779510"/>
            <a:chOff x="831448" y="2710897"/>
            <a:chExt cx="11298408" cy="779510"/>
          </a:xfrm>
        </p:grpSpPr>
        <p:sp>
          <p:nvSpPr>
            <p:cNvPr id="5" name="Object 4"/>
            <p:cNvSpPr/>
            <p:nvPr/>
          </p:nvSpPr>
          <p:spPr>
            <a:xfrm>
              <a:off x="1277499" y="2765145"/>
              <a:ext cx="557564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6" name="Object 5"/>
            <p:cNvSpPr/>
            <p:nvPr/>
          </p:nvSpPr>
          <p:spPr>
            <a:xfrm>
              <a:off x="831448" y="2736577"/>
              <a:ext cx="1449665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0" spc="134">
                  <a:solidFill>
                    <a:srgbClr val="44417A"/>
                  </a:solidFill>
                  <a:latin typeface="Montserrat" panose="020B0600000101010101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B0600000101010101" charset="0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2035880" y="2710897"/>
              <a:ext cx="10093976" cy="77951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altLang="ko-KR" sz="3200" b="1" kern="0" spc="134">
                  <a:solidFill>
                    <a:srgbClr val="FFFFFF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STEP #2 MODEL BUILDING &amp; EVALUATION</a:t>
              </a:r>
              <a:endParaRPr lang="en-US" altLang="ko-KR" sz="3200">
                <a:latin typeface="Montserrat" panose="020B0600000101010101" charset="0"/>
              </a:endParaRPr>
            </a:p>
          </p:txBody>
        </p:sp>
      </p:grp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B0600000101010101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13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B0600000101010101" charset="0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4" name="Object 9">
            <a:extLst>
              <a:ext uri="{FF2B5EF4-FFF2-40B4-BE49-F238E27FC236}">
                <a16:creationId xmlns:a16="http://schemas.microsoft.com/office/drawing/2014/main" id="{49F4CE6B-51D3-445B-B48D-F45A0A97003E}"/>
              </a:ext>
            </a:extLst>
          </p:cNvPr>
          <p:cNvSpPr/>
          <p:nvPr/>
        </p:nvSpPr>
        <p:spPr>
          <a:xfrm>
            <a:off x="1834670" y="3912666"/>
            <a:ext cx="5114890" cy="1733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11"/>
              </a:lnSpc>
              <a:spcAft>
                <a:spcPts val="600"/>
              </a:spcAft>
              <a:buAutoNum type="arabicPeriod"/>
            </a:pPr>
            <a:r>
              <a:rPr lang="en-US" altLang="ko-KR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PSUEDO-CODE</a:t>
            </a:r>
          </a:p>
          <a:p>
            <a:pPr marL="342900" indent="-342900">
              <a:lnSpc>
                <a:spcPts val="2111"/>
              </a:lnSpc>
              <a:spcAft>
                <a:spcPts val="600"/>
              </a:spcAft>
              <a:buAutoNum type="arabicPeriod"/>
            </a:pPr>
            <a:r>
              <a:rPr lang="en-US" sz="17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non_COV</a:t>
            </a: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Roboto" pitchFamily="34" charset="-122"/>
                <a:cs typeface="Roboto" pitchFamily="34" charset="-120"/>
              </a:rPr>
              <a:t>계산법</a:t>
            </a:r>
            <a:endParaRPr lang="en-US" altLang="ko-KR" sz="1700">
              <a:solidFill>
                <a:srgbClr val="FFFFFF">
                  <a:alpha val="50000"/>
                </a:srgbClr>
              </a:solidFill>
              <a:latin typeface="Montserrat" panose="020B0600000101010101" charset="0"/>
              <a:ea typeface="Microsoft JhengHei" panose="020B0604030504040204" pitchFamily="34" charset="-120"/>
              <a:cs typeface="Roboto" pitchFamily="34" charset="-120"/>
            </a:endParaRPr>
          </a:p>
          <a:p>
            <a:pPr marL="342900" indent="-342900">
              <a:lnSpc>
                <a:spcPts val="2111"/>
              </a:lnSpc>
              <a:spcAft>
                <a:spcPts val="600"/>
              </a:spcAft>
              <a:buAutoNum type="arabicPeriod"/>
            </a:pPr>
            <a:r>
              <a:rPr lang="en-US" sz="17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COV_ratio</a:t>
            </a: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Roboto" pitchFamily="34" charset="-122"/>
                <a:cs typeface="Roboto" pitchFamily="34" charset="-120"/>
              </a:rPr>
              <a:t>계산법</a:t>
            </a:r>
            <a:endParaRPr lang="en-US" altLang="ko-KR" sz="1700">
              <a:solidFill>
                <a:srgbClr val="FFFFFF">
                  <a:alpha val="50000"/>
                </a:srgbClr>
              </a:solidFill>
              <a:latin typeface="Montserrat" panose="020B0600000101010101" charset="0"/>
              <a:ea typeface="Microsoft JhengHei" panose="020B0604030504040204" pitchFamily="34" charset="-120"/>
              <a:cs typeface="Roboto" pitchFamily="34" charset="-120"/>
            </a:endParaRPr>
          </a:p>
          <a:p>
            <a:pPr marL="342900" indent="-342900">
              <a:lnSpc>
                <a:spcPts val="2111"/>
              </a:lnSpc>
              <a:spcAft>
                <a:spcPts val="600"/>
              </a:spcAft>
              <a:buAutoNum type="arabicPeriod"/>
            </a:pP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Roboto" pitchFamily="34" charset="-122"/>
                <a:cs typeface="Roboto" pitchFamily="34" charset="-120"/>
              </a:rPr>
              <a:t>각 그룹별 </a:t>
            </a:r>
            <a:r>
              <a:rPr lang="en-US" altLang="ko-KR" sz="17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non_COV</a:t>
            </a:r>
            <a:r>
              <a:rPr lang="en-US" altLang="ko-KR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Roboto" pitchFamily="34" charset="-122"/>
                <a:cs typeface="Roboto" pitchFamily="34" charset="-120"/>
              </a:rPr>
              <a:t>및 </a:t>
            </a:r>
            <a:r>
              <a:rPr lang="en-US" altLang="ko-KR" sz="17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COV_ratio</a:t>
            </a:r>
            <a:endParaRPr lang="en-US" sz="1700">
              <a:solidFill>
                <a:srgbClr val="FFFFFF">
                  <a:alpha val="50000"/>
                </a:srgbClr>
              </a:solidFill>
              <a:latin typeface="Montserrat" panose="020B0600000101010101" charset="0"/>
              <a:ea typeface="Microsoft JhengHei" panose="020B0604030504040204" pitchFamily="34" charset="-120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113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 PSUEDO-CODE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14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B1B1A063-9C47-40FA-8CA2-00FB022C9F03}"/>
              </a:ext>
            </a:extLst>
          </p:cNvPr>
          <p:cNvSpPr/>
          <p:nvPr/>
        </p:nvSpPr>
        <p:spPr>
          <a:xfrm>
            <a:off x="606684" y="1098945"/>
            <a:ext cx="5647915" cy="5353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 err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결측치</a:t>
            </a:r>
            <a:endParaRPr lang="en-US" altLang="ko-KR" b="1" kern="0" spc="220" err="1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2019.01~2020.01에 결측 데이터의 존재 유무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표준편차</a:t>
            </a:r>
            <a:r>
              <a:rPr lang="en-US" altLang="ko-KR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 </a:t>
            </a:r>
          </a:p>
          <a:p>
            <a:pPr lvl="1">
              <a:lnSpc>
                <a:spcPct val="120000"/>
              </a:lnSpc>
            </a:pPr>
            <a:r>
              <a:rPr lang="ko-KR" altLang="en-US" kern="0" spc="220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std가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 0.15보다 클 때, 분산이 큰 경우로 판단</a:t>
            </a:r>
            <a:endParaRPr lang="en-US" altLang="ko-KR" kern="0" spc="220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선형성</a:t>
            </a:r>
            <a:endParaRPr lang="en-US" altLang="ko-KR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r2 </a:t>
            </a:r>
            <a:r>
              <a:rPr lang="ko-KR" altLang="en-US" kern="0" spc="220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score가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 0.5보다 클 경우, 선형성 존재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변동성</a:t>
            </a:r>
            <a:r>
              <a:rPr lang="en-US" altLang="ko-KR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p</a:t>
            </a:r>
          </a:p>
          <a:p>
            <a:pPr lvl="1">
              <a:lnSpc>
                <a:spcPct val="120000"/>
              </a:lnSpc>
            </a:pPr>
            <a:r>
              <a:rPr lang="ko-KR" altLang="en-US" kern="0" spc="220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p가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 0.5보다 클 때, 변동성이 큰 경우로 판단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계절성</a:t>
            </a:r>
            <a:endParaRPr lang="en-US" altLang="ko-KR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작년 1월과 올해 1월의 매출액 차이와 그룹의 최대 최소값의 차이의 비율이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30% 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보다 작고, </a:t>
            </a: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4차 함수의 </a:t>
            </a:r>
            <a:r>
              <a:rPr lang="ko-KR" altLang="en-US" kern="0" spc="220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RMSE가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 0.3보다 작을 경우 계절성 존재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879BE3-2326-40A4-87AC-8CEFFF92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85" y="1308624"/>
            <a:ext cx="5647915" cy="43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4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#2 PSUEDO-CODE</a:t>
            </a:r>
            <a:endParaRPr lang="en-US" altLang="ko-KR" sz="400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 pitchFamily="34" charset="-120"/>
              </a:rPr>
              <a:t>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15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2EB393-228B-4EC0-B51D-9AA3923FA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5" y="1266863"/>
            <a:ext cx="6258696" cy="4830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97E817-6F81-4F64-9A69-CE0C3E984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925" y="1266863"/>
            <a:ext cx="4467710" cy="483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9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 </a:t>
            </a:r>
            <a:r>
              <a:rPr lang="en-US" altLang="ko-KR" sz="3800" b="1" kern="0" spc="240" err="1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non_COV</a:t>
            </a: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계산법</a:t>
            </a:r>
            <a:endParaRPr lang="en-US" altLang="ko-KR" sz="4000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Inc  All Rights Reserved.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E84BF4C6-99F4-45D1-A599-0CA9D5FA98A2}"/>
              </a:ext>
            </a:extLst>
          </p:cNvPr>
          <p:cNvSpPr/>
          <p:nvPr/>
        </p:nvSpPr>
        <p:spPr>
          <a:xfrm>
            <a:off x="615185" y="4362710"/>
            <a:ext cx="10958581" cy="16240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kern="0" spc="220" err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non_COV</a:t>
            </a:r>
            <a:r>
              <a:rPr lang="en-US" altLang="ko-KR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: </a:t>
            </a:r>
            <a:r>
              <a:rPr lang="ko-KR" altLang="en-US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코로나의 영향을 고려하지 않은 예상 </a:t>
            </a:r>
            <a:r>
              <a:rPr lang="en-US" altLang="ko-KR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 매출액</a:t>
            </a:r>
            <a:endParaRPr lang="en-US" altLang="ko-KR" sz="2400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2020</a:t>
            </a:r>
            <a:r>
              <a:rPr lang="ko-KR" altLang="en-US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2</a:t>
            </a:r>
            <a:r>
              <a:rPr lang="ko-KR" altLang="en-US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월부터 코로나가 매출에 직접적으로 영향을 끼친다고 판단</a:t>
            </a:r>
            <a:endParaRPr lang="en-US" altLang="ko-KR" sz="2400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따라서</a:t>
            </a:r>
            <a:r>
              <a:rPr lang="en-US" altLang="ko-KR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,</a:t>
            </a:r>
            <a:r>
              <a:rPr lang="ko-KR" altLang="en-US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 </a:t>
            </a:r>
            <a:r>
              <a:rPr lang="en-US" altLang="ko-KR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2020</a:t>
            </a:r>
            <a:r>
              <a:rPr lang="ko-KR" altLang="en-US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월까지의 데이터만을 이용하여 </a:t>
            </a:r>
            <a:r>
              <a:rPr lang="en-US" altLang="ko-KR" sz="2400" b="1" kern="0" spc="220" err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non_COV</a:t>
            </a:r>
            <a:r>
              <a:rPr lang="en-US" altLang="ko-KR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 </a:t>
            </a:r>
            <a:r>
              <a:rPr lang="ko-KR" altLang="en-US" sz="2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예측</a:t>
            </a:r>
            <a:endParaRPr lang="en-US" altLang="ko-KR" sz="2400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4E4D2A5-3043-4DB0-8143-F7791A54AFB1}"/>
              </a:ext>
            </a:extLst>
          </p:cNvPr>
          <p:cNvCxnSpPr>
            <a:cxnSpLocks/>
          </p:cNvCxnSpPr>
          <p:nvPr/>
        </p:nvCxnSpPr>
        <p:spPr>
          <a:xfrm>
            <a:off x="2900957" y="2185057"/>
            <a:ext cx="5073191" cy="0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20BF345-1EA4-4221-97B0-B30797C4CE15}"/>
              </a:ext>
            </a:extLst>
          </p:cNvPr>
          <p:cNvCxnSpPr>
            <a:cxnSpLocks/>
          </p:cNvCxnSpPr>
          <p:nvPr/>
        </p:nvCxnSpPr>
        <p:spPr>
          <a:xfrm flipV="1">
            <a:off x="2900957" y="1978480"/>
            <a:ext cx="0" cy="413154"/>
          </a:xfrm>
          <a:prstGeom prst="straightConnector1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BA56383-36FF-4A15-A1A8-32A7AF693704}"/>
              </a:ext>
            </a:extLst>
          </p:cNvPr>
          <p:cNvCxnSpPr>
            <a:cxnSpLocks/>
          </p:cNvCxnSpPr>
          <p:nvPr/>
        </p:nvCxnSpPr>
        <p:spPr>
          <a:xfrm flipV="1">
            <a:off x="9731373" y="1978480"/>
            <a:ext cx="0" cy="413154"/>
          </a:xfrm>
          <a:prstGeom prst="straightConnector1">
            <a:avLst/>
          </a:prstGeom>
          <a:ln w="76200">
            <a:solidFill>
              <a:srgbClr val="BABAB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2CFDDDC-8172-466F-998C-A712B1CFE664}"/>
              </a:ext>
            </a:extLst>
          </p:cNvPr>
          <p:cNvSpPr/>
          <p:nvPr/>
        </p:nvSpPr>
        <p:spPr>
          <a:xfrm>
            <a:off x="9092534" y="2534017"/>
            <a:ext cx="16677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spc="220">
                <a:solidFill>
                  <a:schemeClr val="tx2">
                    <a:lumMod val="75000"/>
                  </a:schemeClr>
                </a:solidFill>
                <a:latin typeface="Montserrat" panose="020B0600000101010101" charset="0"/>
                <a:ea typeface="+mn-lt"/>
                <a:cs typeface="+mn-lt"/>
              </a:rPr>
              <a:t>2020.04</a:t>
            </a:r>
            <a:endParaRPr lang="ko-KR" altLang="en-US" sz="2400" b="1">
              <a:latin typeface="Montserrat" panose="020B0600000101010101" charset="0"/>
            </a:endParaRPr>
          </a:p>
          <a:p>
            <a:endParaRPr lang="ko-KR" altLang="en-US" sz="2400" b="1">
              <a:latin typeface="Montserrat" panose="020B0600000101010101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F0BE5B-C02A-495A-B13D-03F734403331}"/>
              </a:ext>
            </a:extLst>
          </p:cNvPr>
          <p:cNvSpPr/>
          <p:nvPr/>
        </p:nvSpPr>
        <p:spPr>
          <a:xfrm>
            <a:off x="7226027" y="2549848"/>
            <a:ext cx="1638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spc="220">
                <a:solidFill>
                  <a:schemeClr val="tx2">
                    <a:lumMod val="75000"/>
                  </a:schemeClr>
                </a:solidFill>
                <a:latin typeface="Montserrat" panose="020B0600000101010101" charset="0"/>
                <a:ea typeface="+mn-lt"/>
                <a:cs typeface="+mn-lt"/>
              </a:rPr>
              <a:t>2020.02</a:t>
            </a:r>
            <a:endParaRPr lang="ko-KR" altLang="en-US" sz="2400" b="1">
              <a:latin typeface="Montserrat" panose="020B0600000101010101" charset="0"/>
            </a:endParaRPr>
          </a:p>
          <a:p>
            <a:endParaRPr lang="ko-KR" altLang="en-US" sz="2400" b="1">
              <a:latin typeface="Montserrat" panose="020B0600000101010101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549CC2-EA56-45D0-98CA-7A2C3287CDB1}"/>
              </a:ext>
            </a:extLst>
          </p:cNvPr>
          <p:cNvSpPr/>
          <p:nvPr/>
        </p:nvSpPr>
        <p:spPr>
          <a:xfrm>
            <a:off x="2123220" y="2549848"/>
            <a:ext cx="14962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spc="220">
                <a:solidFill>
                  <a:schemeClr val="tx2">
                    <a:lumMod val="75000"/>
                  </a:schemeClr>
                </a:solidFill>
                <a:latin typeface="Montserrat" panose="020B0600000101010101" charset="0"/>
                <a:ea typeface="+mn-lt"/>
                <a:cs typeface="+mn-lt"/>
              </a:rPr>
              <a:t>2019.01</a:t>
            </a:r>
            <a:endParaRPr lang="ko-KR" altLang="en-US" sz="2400" b="1">
              <a:latin typeface="Montserrat" panose="020B0600000101010101" charset="0"/>
            </a:endParaRPr>
          </a:p>
          <a:p>
            <a:endParaRPr lang="ko-KR" altLang="en-US" sz="2400" b="1">
              <a:latin typeface="Montserrat" panose="020B0600000101010101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C6CCC7F-2A8F-4A25-BC67-A78AA07F87E1}"/>
              </a:ext>
            </a:extLst>
          </p:cNvPr>
          <p:cNvSpPr/>
          <p:nvPr/>
        </p:nvSpPr>
        <p:spPr>
          <a:xfrm>
            <a:off x="8157291" y="1755397"/>
            <a:ext cx="14542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>
                <a:solidFill>
                  <a:srgbClr val="BABABA"/>
                </a:solidFill>
                <a:latin typeface="Montserrat" panose="020B0600000101010101" charset="0"/>
              </a:rPr>
              <a:t>COVID-19</a:t>
            </a:r>
            <a:endParaRPr lang="ko-KR" altLang="en-US" sz="2000" b="1">
              <a:solidFill>
                <a:srgbClr val="BABABA"/>
              </a:solidFill>
              <a:latin typeface="Montserrat" panose="020B0600000101010101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98DFF0B-A065-42CF-8715-AA7BE3E10EA5}"/>
              </a:ext>
            </a:extLst>
          </p:cNvPr>
          <p:cNvCxnSpPr>
            <a:cxnSpLocks/>
          </p:cNvCxnSpPr>
          <p:nvPr/>
        </p:nvCxnSpPr>
        <p:spPr>
          <a:xfrm flipV="1">
            <a:off x="5289831" y="2232381"/>
            <a:ext cx="357945" cy="65380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D94043-BE29-4838-B362-53CBB8BCAA0B}"/>
              </a:ext>
            </a:extLst>
          </p:cNvPr>
          <p:cNvSpPr/>
          <p:nvPr/>
        </p:nvSpPr>
        <p:spPr>
          <a:xfrm>
            <a:off x="4065778" y="2919941"/>
            <a:ext cx="2448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latin typeface="Montserrat" panose="020B0600000101010101" charset="0"/>
              </a:rPr>
              <a:t>이 기간만 사용하여 </a:t>
            </a:r>
            <a:endParaRPr lang="en-US" altLang="ko-KR" sz="2000" b="1">
              <a:solidFill>
                <a:schemeClr val="bg1"/>
              </a:solidFill>
              <a:latin typeface="Montserrat" panose="020B0600000101010101" charset="0"/>
            </a:endParaRPr>
          </a:p>
          <a:p>
            <a:pPr algn="ctr"/>
            <a:r>
              <a:rPr lang="en-US" altLang="ko-KR" sz="2000" b="1" err="1">
                <a:solidFill>
                  <a:schemeClr val="bg1"/>
                </a:solidFill>
                <a:latin typeface="Montserrat" panose="020B0600000101010101" charset="0"/>
              </a:rPr>
              <a:t>non_COV</a:t>
            </a:r>
            <a:r>
              <a:rPr lang="en-US" altLang="ko-KR" sz="2000" b="1">
                <a:solidFill>
                  <a:schemeClr val="bg1"/>
                </a:solidFill>
                <a:latin typeface="Montserrat" panose="020B0600000101010101" charset="0"/>
              </a:rPr>
              <a:t> </a:t>
            </a:r>
            <a:r>
              <a:rPr lang="ko-KR" altLang="en-US" sz="2000" b="1">
                <a:solidFill>
                  <a:schemeClr val="bg1"/>
                </a:solidFill>
                <a:latin typeface="Montserrat" panose="020B0600000101010101" charset="0"/>
              </a:rPr>
              <a:t>계산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6504454-759E-4FB0-81E1-7CE61E92BAEB}"/>
              </a:ext>
            </a:extLst>
          </p:cNvPr>
          <p:cNvCxnSpPr>
            <a:cxnSpLocks/>
          </p:cNvCxnSpPr>
          <p:nvPr/>
        </p:nvCxnSpPr>
        <p:spPr>
          <a:xfrm>
            <a:off x="7974148" y="2185057"/>
            <a:ext cx="1757223" cy="0"/>
          </a:xfrm>
          <a:prstGeom prst="line">
            <a:avLst/>
          </a:prstGeom>
          <a:ln w="28575" cap="flat" cmpd="sng" algn="ctr">
            <a:solidFill>
              <a:srgbClr val="BABABA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A7BDFB8-D11C-487C-80BA-68BD54F98A32}"/>
              </a:ext>
            </a:extLst>
          </p:cNvPr>
          <p:cNvCxnSpPr>
            <a:cxnSpLocks/>
          </p:cNvCxnSpPr>
          <p:nvPr/>
        </p:nvCxnSpPr>
        <p:spPr>
          <a:xfrm flipV="1">
            <a:off x="7974149" y="1978480"/>
            <a:ext cx="0" cy="413154"/>
          </a:xfrm>
          <a:prstGeom prst="straightConnector1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bject 14">
            <a:extLst>
              <a:ext uri="{FF2B5EF4-FFF2-40B4-BE49-F238E27FC236}">
                <a16:creationId xmlns:a16="http://schemas.microsoft.com/office/drawing/2014/main" id="{42C28BD7-AC97-4C12-8794-01E8434B26BF}"/>
              </a:ext>
            </a:extLst>
          </p:cNvPr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17</a:t>
            </a:r>
            <a:endParaRPr lang="en-US">
              <a:latin typeface="Montserra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68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코로나 영향 변수 계산법</a:t>
            </a:r>
            <a:endParaRPr lang="en-US" altLang="ko-KR" sz="4000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Inc  All Rights Reserved.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E84BF4C6-99F4-45D1-A599-0CA9D5FA98A2}"/>
              </a:ext>
            </a:extLst>
          </p:cNvPr>
          <p:cNvSpPr/>
          <p:nvPr/>
        </p:nvSpPr>
        <p:spPr>
          <a:xfrm>
            <a:off x="718200" y="4520131"/>
            <a:ext cx="10958581" cy="13462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월은 </a:t>
            </a:r>
            <a:r>
              <a:rPr lang="en-US" altLang="ko-KR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월보다 코로나의 직접적인 영향이 적다고 판단</a:t>
            </a:r>
            <a:endParaRPr lang="en-US" altLang="ko-KR" sz="2000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0" spc="220" err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COV_ratio</a:t>
            </a:r>
            <a:r>
              <a:rPr lang="ko-KR" altLang="en-US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는 </a:t>
            </a:r>
            <a:r>
              <a:rPr lang="en-US" altLang="ko-KR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과 </a:t>
            </a:r>
            <a:r>
              <a:rPr lang="en-US" altLang="ko-KR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COV_ratio_4</a:t>
            </a:r>
            <a:r>
              <a:rPr lang="ko-KR" altLang="en-US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월의</a:t>
            </a:r>
            <a:r>
              <a:rPr lang="en-US" altLang="ko-KR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 a:b </a:t>
            </a:r>
            <a:r>
              <a:rPr lang="ko-KR" altLang="en-US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내분점을 사용</a:t>
            </a:r>
            <a:endParaRPr lang="en-US" altLang="ko-KR" sz="2000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 데이터가 포함된 </a:t>
            </a:r>
            <a:r>
              <a:rPr lang="en-US" altLang="ko-KR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COV_ratio_4</a:t>
            </a:r>
            <a:r>
              <a:rPr lang="ko-KR" altLang="en-US" sz="2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월을 사용</a:t>
            </a:r>
            <a:endParaRPr lang="en-US" altLang="ko-KR" sz="2000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   (</a:t>
            </a:r>
            <a:r>
              <a:rPr lang="ko-KR" altLang="en-US" sz="1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단</a:t>
            </a:r>
            <a:r>
              <a:rPr lang="en-US" altLang="ko-KR" sz="1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, validation</a:t>
            </a:r>
            <a:r>
              <a:rPr lang="ko-KR" altLang="en-US" sz="1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에 사용된 </a:t>
            </a:r>
            <a:r>
              <a:rPr lang="en-US" altLang="ko-KR" sz="1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COV_ratio_4</a:t>
            </a:r>
            <a:r>
              <a:rPr lang="ko-KR" altLang="en-US" sz="1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월에는 </a:t>
            </a:r>
            <a:r>
              <a:rPr lang="en-US" altLang="ko-KR" sz="1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월 데이터 미포함</a:t>
            </a:r>
            <a:r>
              <a:rPr lang="en-US" altLang="ko-KR" sz="14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0E502E-D030-4225-8447-003DB2B0445D}"/>
              </a:ext>
            </a:extLst>
          </p:cNvPr>
          <p:cNvCxnSpPr>
            <a:cxnSpLocks/>
          </p:cNvCxnSpPr>
          <p:nvPr/>
        </p:nvCxnSpPr>
        <p:spPr>
          <a:xfrm>
            <a:off x="2911081" y="2185057"/>
            <a:ext cx="6801261" cy="0"/>
          </a:xfrm>
          <a:prstGeom prst="straightConnector1">
            <a:avLst/>
          </a:prstGeom>
          <a:ln w="28575">
            <a:solidFill>
              <a:srgbClr val="BABA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29C663F-EFD7-433C-A205-8B1D6432A85C}"/>
              </a:ext>
            </a:extLst>
          </p:cNvPr>
          <p:cNvCxnSpPr>
            <a:cxnSpLocks/>
          </p:cNvCxnSpPr>
          <p:nvPr/>
        </p:nvCxnSpPr>
        <p:spPr>
          <a:xfrm flipV="1">
            <a:off x="2900957" y="1978480"/>
            <a:ext cx="0" cy="413154"/>
          </a:xfrm>
          <a:prstGeom prst="straightConnector1">
            <a:avLst/>
          </a:prstGeom>
          <a:ln w="76200">
            <a:solidFill>
              <a:srgbClr val="BABAB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5F0E3B-6DA6-4A89-9E1A-8EB7F47E182E}"/>
              </a:ext>
            </a:extLst>
          </p:cNvPr>
          <p:cNvCxnSpPr>
            <a:cxnSpLocks/>
          </p:cNvCxnSpPr>
          <p:nvPr/>
        </p:nvCxnSpPr>
        <p:spPr>
          <a:xfrm flipV="1">
            <a:off x="9731373" y="1978480"/>
            <a:ext cx="0" cy="413154"/>
          </a:xfrm>
          <a:prstGeom prst="straightConnector1">
            <a:avLst/>
          </a:prstGeom>
          <a:ln w="76200">
            <a:solidFill>
              <a:srgbClr val="BABAB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6C67554-A702-4582-B3AA-CEF426D15845}"/>
              </a:ext>
            </a:extLst>
          </p:cNvPr>
          <p:cNvCxnSpPr>
            <a:cxnSpLocks/>
          </p:cNvCxnSpPr>
          <p:nvPr/>
        </p:nvCxnSpPr>
        <p:spPr>
          <a:xfrm flipV="1">
            <a:off x="4938718" y="1978480"/>
            <a:ext cx="0" cy="413154"/>
          </a:xfrm>
          <a:prstGeom prst="straightConnector1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32EF46-1FF7-42B6-8C3E-415798307B9D}"/>
              </a:ext>
            </a:extLst>
          </p:cNvPr>
          <p:cNvSpPr/>
          <p:nvPr/>
        </p:nvSpPr>
        <p:spPr>
          <a:xfrm>
            <a:off x="3772434" y="1327392"/>
            <a:ext cx="2336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kern="0" spc="220" err="1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800">
              <a:latin typeface="Montserrat" panose="020B0600000101010101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0053B9-C96F-468E-AE2B-8549CF2E675B}"/>
              </a:ext>
            </a:extLst>
          </p:cNvPr>
          <p:cNvSpPr/>
          <p:nvPr/>
        </p:nvSpPr>
        <p:spPr>
          <a:xfrm>
            <a:off x="1642784" y="2453731"/>
            <a:ext cx="283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spc="220">
                <a:solidFill>
                  <a:schemeClr val="tx2">
                    <a:lumMod val="75000"/>
                  </a:schemeClr>
                </a:solidFill>
                <a:latin typeface="Montserrat" panose="020B0600000101010101" charset="0"/>
                <a:ea typeface="+mn-lt"/>
                <a:cs typeface="+mn-lt"/>
              </a:rPr>
              <a:t>COV_ratio_4</a:t>
            </a:r>
            <a:r>
              <a:rPr lang="ko-KR" altLang="en-US" sz="2400" b="1" kern="0" spc="220">
                <a:solidFill>
                  <a:schemeClr val="tx2">
                    <a:lumMod val="75000"/>
                  </a:schemeClr>
                </a:solidFill>
                <a:latin typeface="Montserrat" panose="020B0600000101010101" charset="0"/>
                <a:ea typeface="+mn-lt"/>
                <a:cs typeface="+mn-lt"/>
              </a:rPr>
              <a:t>월</a:t>
            </a:r>
            <a:endParaRPr lang="ko-KR" altLang="en-US" sz="2400" b="1">
              <a:latin typeface="Montserrat" panose="020B0600000101010101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58398D-1A34-467D-8F6C-6213ED0BB962}"/>
              </a:ext>
            </a:extLst>
          </p:cNvPr>
          <p:cNvSpPr/>
          <p:nvPr/>
        </p:nvSpPr>
        <p:spPr>
          <a:xfrm>
            <a:off x="9560813" y="2413545"/>
            <a:ext cx="331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kern="0" spc="220">
                <a:solidFill>
                  <a:schemeClr val="tx2">
                    <a:lumMod val="75000"/>
                  </a:schemeClr>
                </a:solidFill>
                <a:latin typeface="Montserrat" panose="020B0600000101010101" charset="0"/>
                <a:ea typeface="+mn-lt"/>
                <a:cs typeface="+mn-lt"/>
              </a:rPr>
              <a:t>1</a:t>
            </a:r>
            <a:endParaRPr lang="ko-KR" altLang="en-US" sz="2400" b="1">
              <a:latin typeface="Montserrat" panose="020B0600000101010101" charset="0"/>
            </a:endParaRPr>
          </a:p>
          <a:p>
            <a:endParaRPr lang="ko-KR" altLang="en-US" sz="2400" b="1">
              <a:latin typeface="Montserrat" panose="020B0600000101010101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B28D4C-085F-471C-A0B8-F598F89B4304}"/>
              </a:ext>
            </a:extLst>
          </p:cNvPr>
          <p:cNvSpPr/>
          <p:nvPr/>
        </p:nvSpPr>
        <p:spPr>
          <a:xfrm>
            <a:off x="1939796" y="2924431"/>
            <a:ext cx="1949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spc="220">
                <a:solidFill>
                  <a:schemeClr val="tx2">
                    <a:lumMod val="75000"/>
                  </a:schemeClr>
                </a:solidFill>
                <a:latin typeface="Montserrat" panose="020B0600000101010101" charset="0"/>
                <a:ea typeface="+mn-lt"/>
                <a:cs typeface="+mn-lt"/>
              </a:rPr>
              <a:t>4</a:t>
            </a:r>
            <a:r>
              <a:rPr lang="ko-KR" altLang="en-US" sz="1400" b="1" kern="0" spc="220">
                <a:solidFill>
                  <a:schemeClr val="tx2">
                    <a:lumMod val="75000"/>
                  </a:schemeClr>
                </a:solidFill>
                <a:latin typeface="Montserrat" panose="020B0600000101010101" charset="0"/>
                <a:ea typeface="+mn-lt"/>
                <a:cs typeface="+mn-lt"/>
              </a:rPr>
              <a:t>월의 코로나 영향</a:t>
            </a:r>
            <a:endParaRPr lang="ko-KR" altLang="en-US" sz="1400" b="1">
              <a:latin typeface="Montserrat" panose="020B0600000101010101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0FA99D-8731-4DEB-AF00-354F78B0049E}"/>
              </a:ext>
            </a:extLst>
          </p:cNvPr>
          <p:cNvSpPr/>
          <p:nvPr/>
        </p:nvSpPr>
        <p:spPr>
          <a:xfrm>
            <a:off x="8505075" y="2913006"/>
            <a:ext cx="2495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220">
                <a:solidFill>
                  <a:schemeClr val="tx2">
                    <a:lumMod val="75000"/>
                  </a:schemeClr>
                </a:solidFill>
                <a:latin typeface="Montserrat" panose="020B0600000101010101" charset="0"/>
                <a:ea typeface="+mn-lt"/>
                <a:cs typeface="+mn-lt"/>
              </a:rPr>
              <a:t>코로나의 영향이 없을 때</a:t>
            </a:r>
            <a:endParaRPr lang="ko-KR" altLang="en-US" sz="1400" b="1">
              <a:latin typeface="Montserrat" panose="020B0600000101010101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120BB8-A1CB-4D65-905A-B7D1BE0B7BBB}"/>
              </a:ext>
            </a:extLst>
          </p:cNvPr>
          <p:cNvCxnSpPr>
            <a:cxnSpLocks/>
          </p:cNvCxnSpPr>
          <p:nvPr/>
        </p:nvCxnSpPr>
        <p:spPr>
          <a:xfrm flipH="1" flipV="1">
            <a:off x="5080992" y="2504349"/>
            <a:ext cx="499524" cy="44496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50F590-0B7A-4720-810D-15D672AC692D}"/>
              </a:ext>
            </a:extLst>
          </p:cNvPr>
          <p:cNvSpPr/>
          <p:nvPr/>
        </p:nvSpPr>
        <p:spPr>
          <a:xfrm>
            <a:off x="4468553" y="3017424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7</a:t>
            </a:r>
            <a:r>
              <a:rPr lang="ko-KR" altLang="en-US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월의 코로나 영향</a:t>
            </a:r>
            <a:endParaRPr lang="ko-KR" altLang="en-US" b="1">
              <a:solidFill>
                <a:schemeClr val="bg1"/>
              </a:solidFill>
              <a:latin typeface="Montserrat" panose="020B0600000101010101" charset="0"/>
            </a:endParaRPr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1AACAA80-4CE0-4106-BDA3-B312DB40F770}"/>
              </a:ext>
            </a:extLst>
          </p:cNvPr>
          <p:cNvSpPr/>
          <p:nvPr/>
        </p:nvSpPr>
        <p:spPr>
          <a:xfrm>
            <a:off x="8505075" y="3473029"/>
            <a:ext cx="3189141" cy="3169089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125EB306-C735-4577-A4D5-22E5B3119399}"/>
              </a:ext>
            </a:extLst>
          </p:cNvPr>
          <p:cNvSpPr/>
          <p:nvPr/>
        </p:nvSpPr>
        <p:spPr>
          <a:xfrm>
            <a:off x="10832418" y="4956025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b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460CE51A-B853-4275-A0D2-0ED5D9CB8B4E}"/>
              </a:ext>
            </a:extLst>
          </p:cNvPr>
          <p:cNvSpPr/>
          <p:nvPr/>
        </p:nvSpPr>
        <p:spPr>
          <a:xfrm>
            <a:off x="8932089" y="4999877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a</a:t>
            </a:r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+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A190E4F-92D5-4AED-9F3B-7416333CBB98}"/>
              </a:ext>
            </a:extLst>
          </p:cNvPr>
          <p:cNvCxnSpPr>
            <a:cxnSpLocks/>
          </p:cNvCxnSpPr>
          <p:nvPr/>
        </p:nvCxnSpPr>
        <p:spPr>
          <a:xfrm flipV="1">
            <a:off x="9342353" y="5128040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CF875A9-0B61-4AF4-B6A0-009900D87FE9}"/>
              </a:ext>
            </a:extLst>
          </p:cNvPr>
          <p:cNvCxnSpPr>
            <a:cxnSpLocks/>
          </p:cNvCxnSpPr>
          <p:nvPr/>
        </p:nvCxnSpPr>
        <p:spPr>
          <a:xfrm flipV="1">
            <a:off x="9000325" y="5509854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5">
            <a:extLst>
              <a:ext uri="{FF2B5EF4-FFF2-40B4-BE49-F238E27FC236}">
                <a16:creationId xmlns:a16="http://schemas.microsoft.com/office/drawing/2014/main" id="{CF50AEA7-372E-4BFB-AA20-BC4278558DE6}"/>
              </a:ext>
            </a:extLst>
          </p:cNvPr>
          <p:cNvSpPr/>
          <p:nvPr/>
        </p:nvSpPr>
        <p:spPr>
          <a:xfrm>
            <a:off x="9379728" y="5627358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 err="1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a+b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44" name="Object 5">
            <a:extLst>
              <a:ext uri="{FF2B5EF4-FFF2-40B4-BE49-F238E27FC236}">
                <a16:creationId xmlns:a16="http://schemas.microsoft.com/office/drawing/2014/main" id="{0E705FA6-51D3-4F58-BDC1-A80EC4AD583B}"/>
              </a:ext>
            </a:extLst>
          </p:cNvPr>
          <p:cNvSpPr/>
          <p:nvPr/>
        </p:nvSpPr>
        <p:spPr>
          <a:xfrm>
            <a:off x="8932090" y="3996402"/>
            <a:ext cx="2363062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8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8AFA44-1475-4F6D-BA9A-370EA414767B}"/>
              </a:ext>
            </a:extLst>
          </p:cNvPr>
          <p:cNvSpPr/>
          <p:nvPr/>
        </p:nvSpPr>
        <p:spPr>
          <a:xfrm>
            <a:off x="9334806" y="4788555"/>
            <a:ext cx="1542535" cy="670326"/>
          </a:xfrm>
          <a:prstGeom prst="rect">
            <a:avLst/>
          </a:prstGeom>
          <a:solidFill>
            <a:srgbClr val="FDEADA">
              <a:alpha val="50196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E1B0A6A-6774-470A-9CA4-0AC2371F4495}"/>
              </a:ext>
            </a:extLst>
          </p:cNvPr>
          <p:cNvSpPr/>
          <p:nvPr/>
        </p:nvSpPr>
        <p:spPr>
          <a:xfrm>
            <a:off x="8521652" y="4493188"/>
            <a:ext cx="3252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spc="220">
                <a:solidFill>
                  <a:schemeClr val="accent6"/>
                </a:solidFill>
                <a:latin typeface="Montserrat" panose="020B0600000101010101" charset="0"/>
                <a:ea typeface="+mn-lt"/>
                <a:cs typeface="+mn-lt"/>
              </a:rPr>
              <a:t>COV_ratio_4</a:t>
            </a:r>
            <a:r>
              <a:rPr lang="ko-KR" altLang="en-US" sz="1400" b="1" kern="0" spc="220">
                <a:solidFill>
                  <a:schemeClr val="accent6"/>
                </a:solidFill>
                <a:latin typeface="Montserrat" panose="020B0600000101010101" charset="0"/>
                <a:ea typeface="+mn-lt"/>
                <a:cs typeface="+mn-lt"/>
              </a:rPr>
              <a:t>월</a:t>
            </a:r>
            <a:r>
              <a:rPr lang="en-US" altLang="ko-KR" sz="1400" b="1" kern="0" spc="220">
                <a:solidFill>
                  <a:schemeClr val="accent6"/>
                </a:solidFill>
                <a:latin typeface="Montserrat" panose="020B0600000101010101" charset="0"/>
                <a:ea typeface="+mn-lt"/>
                <a:cs typeface="+mn-lt"/>
              </a:rPr>
              <a:t>(+4</a:t>
            </a:r>
            <a:r>
              <a:rPr lang="ko-KR" altLang="en-US" sz="1400" b="1" kern="0" spc="220">
                <a:solidFill>
                  <a:schemeClr val="accent6"/>
                </a:solidFill>
                <a:latin typeface="Montserrat" panose="020B0600000101010101" charset="0"/>
                <a:ea typeface="+mn-lt"/>
                <a:cs typeface="+mn-lt"/>
              </a:rPr>
              <a:t>월 데이터</a:t>
            </a:r>
            <a:r>
              <a:rPr lang="en-US" altLang="ko-KR" sz="1400" b="1" kern="0" spc="220">
                <a:solidFill>
                  <a:schemeClr val="accent6"/>
                </a:solidFill>
                <a:latin typeface="Montserrat" panose="020B0600000101010101" charset="0"/>
                <a:ea typeface="+mn-lt"/>
                <a:cs typeface="+mn-lt"/>
              </a:rPr>
              <a:t>)</a:t>
            </a:r>
            <a:endParaRPr lang="ko-KR" altLang="en-US" sz="1400" b="1">
              <a:solidFill>
                <a:schemeClr val="accent6"/>
              </a:solidFill>
              <a:latin typeface="Montserrat" panose="020B0600000101010101" charset="0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C76C17A1-573A-4A6C-AF78-4CFBCD77BC6E}"/>
              </a:ext>
            </a:extLst>
          </p:cNvPr>
          <p:cNvSpPr/>
          <p:nvPr/>
        </p:nvSpPr>
        <p:spPr>
          <a:xfrm>
            <a:off x="8601261" y="4849955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 19년 7~9월 평균 </a:t>
            </a: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DC68C1B5-5269-4567-9092-645789751E0F}"/>
              </a:ext>
            </a:extLst>
          </p:cNvPr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16</a:t>
            </a:r>
            <a:endParaRPr lang="en-US">
              <a:latin typeface="Montserra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00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4">
            <a:extLst>
              <a:ext uri="{FF2B5EF4-FFF2-40B4-BE49-F238E27FC236}">
                <a16:creationId xmlns:a16="http://schemas.microsoft.com/office/drawing/2014/main" id="{355CE713-AE63-4AE4-B3E3-46BA591CBFD5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24679A7B-8027-4D7D-951F-B17551666C90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</a:t>
            </a: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18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706DB7A3-FB6C-4A81-8B7A-3D380066DF0E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 19년 7~9월 평균 </a:t>
            </a: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58A4B54-C724-44C9-833F-FE7AD4F938C1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×3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F329E71A-D817-4823-B402-359FC1B90D94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1+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13D620-26DA-4FFC-97C2-8B6CF3C6B1AA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94E64A-6D8A-48D3-88E1-BE335B33B030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5">
            <a:extLst>
              <a:ext uri="{FF2B5EF4-FFF2-40B4-BE49-F238E27FC236}">
                <a16:creationId xmlns:a16="http://schemas.microsoft.com/office/drawing/2014/main" id="{7DB8DD0A-23A8-4192-B872-067170B8F34F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54E0AF6-B877-45BB-892F-50CD92F5828B}"/>
              </a:ext>
            </a:extLst>
          </p:cNvPr>
          <p:cNvSpPr/>
          <p:nvPr/>
        </p:nvSpPr>
        <p:spPr>
          <a:xfrm>
            <a:off x="3346515" y="2803078"/>
            <a:ext cx="2136196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8414C3E-95BC-4078-B0AC-74F7EE2E1A8E}"/>
              </a:ext>
            </a:extLst>
          </p:cNvPr>
          <p:cNvSpPr/>
          <p:nvPr/>
        </p:nvSpPr>
        <p:spPr>
          <a:xfrm>
            <a:off x="6224770" y="502709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CASE 1.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적은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경우</a:t>
            </a:r>
            <a:endParaRPr lang="ko-KR" altLang="en-US">
              <a:latin typeface="Montserrat" panose="020B0600000101010101" charset="0"/>
            </a:endParaRPr>
          </a:p>
          <a:p>
            <a:endParaRPr lang="en-US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+mn-lt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8DAE0BBF-1AE4-468C-BEB8-2ECA3D66F4D7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non_COV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34DCB2A-4EB1-48A1-8B8B-76E0B76CC78D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CASE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 1.1 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선형적일 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669C4BC-A2C7-4685-BEF1-2E7B16FAD92C}"/>
              </a:ext>
            </a:extLst>
          </p:cNvPr>
          <p:cNvSpPr/>
          <p:nvPr/>
        </p:nvSpPr>
        <p:spPr>
          <a:xfrm>
            <a:off x="1047488" y="3320050"/>
            <a:ext cx="1565818" cy="110418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11</a:t>
            </a:r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0"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12</a:t>
            </a:r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20</a:t>
            </a:r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56771-D4BB-43F3-A69D-B985D75041A5}"/>
              </a:ext>
            </a:extLst>
          </p:cNvPr>
          <p:cNvSpPr txBox="1"/>
          <p:nvPr/>
        </p:nvSpPr>
        <p:spPr>
          <a:xfrm>
            <a:off x="1359765" y="4411046"/>
            <a:ext cx="7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BABABA"/>
                </a:solidFill>
                <a:latin typeface="Montserrat" panose="020B0600000101010101" charset="0"/>
              </a:rPr>
              <a:t>평균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F1ED4-ED4F-4A3E-9A68-5507F52CBFC5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E30EDE9-56BF-4FAE-AFA6-B84DFC7E89F2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&lt;13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3647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4">
            <a:extLst>
              <a:ext uri="{FF2B5EF4-FFF2-40B4-BE49-F238E27FC236}">
                <a16:creationId xmlns:a16="http://schemas.microsoft.com/office/drawing/2014/main" id="{355CE713-AE63-4AE4-B3E3-46BA591CBFD5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24679A7B-8027-4D7D-951F-B17551666C90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</a:t>
            </a: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19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706DB7A3-FB6C-4A81-8B7A-3D380066DF0E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20년 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 평균 </a:t>
            </a: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58A4B54-C724-44C9-833F-FE7AD4F938C1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F329E71A-D817-4823-B402-359FC1B90D94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1+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13D620-26DA-4FFC-97C2-8B6CF3C6B1AA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94E64A-6D8A-48D3-88E1-BE335B33B030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5">
            <a:extLst>
              <a:ext uri="{FF2B5EF4-FFF2-40B4-BE49-F238E27FC236}">
                <a16:creationId xmlns:a16="http://schemas.microsoft.com/office/drawing/2014/main" id="{7DB8DD0A-23A8-4192-B872-067170B8F34F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8414C3E-95BC-4078-B0AC-74F7EE2E1A8E}"/>
              </a:ext>
            </a:extLst>
          </p:cNvPr>
          <p:cNvSpPr/>
          <p:nvPr/>
        </p:nvSpPr>
        <p:spPr>
          <a:xfrm>
            <a:off x="6224770" y="502709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CASE 1.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적은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경우</a:t>
            </a:r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7A801D4-4038-49DC-BA26-79E5CED177D9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 계절성이 있을 때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F4F897C-EF7C-4345-9906-19F76ADBBE08}"/>
              </a:ext>
            </a:extLst>
          </p:cNvPr>
          <p:cNvSpPr/>
          <p:nvPr/>
        </p:nvSpPr>
        <p:spPr>
          <a:xfrm>
            <a:off x="1027723" y="3297241"/>
            <a:ext cx="1571415" cy="110418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6</a:t>
            </a:r>
            <a:r>
              <a:rPr lang="ko-KR" altLang="en-US" sz="1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0"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8</a:t>
            </a:r>
            <a:r>
              <a:rPr lang="ko-KR" altLang="en-US" sz="1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8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5549BF-0E41-4CE3-A2F1-1600EDF776AC}"/>
              </a:ext>
            </a:extLst>
          </p:cNvPr>
          <p:cNvSpPr txBox="1"/>
          <p:nvPr/>
        </p:nvSpPr>
        <p:spPr>
          <a:xfrm>
            <a:off x="1473614" y="4422098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  <a:latin typeface="Montserrat" panose="020B0600000101010101" charset="0"/>
              </a:rPr>
              <a:t>평균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1C855C-1598-44DD-AC6F-7E9279175C66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1BC577C1-21BE-4D9F-8242-3450A20CFA80}"/>
              </a:ext>
            </a:extLst>
          </p:cNvPr>
          <p:cNvSpPr/>
          <p:nvPr/>
        </p:nvSpPr>
        <p:spPr>
          <a:xfrm>
            <a:off x="8615194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&lt;126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40801443-1DDA-495E-BD7E-B1186B27A72E}"/>
              </a:ext>
            </a:extLst>
          </p:cNvPr>
          <p:cNvSpPr/>
          <p:nvPr/>
        </p:nvSpPr>
        <p:spPr>
          <a:xfrm>
            <a:off x="3346515" y="2803078"/>
            <a:ext cx="2136196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4A5D9488-D8B3-4029-B4C1-9F550D291B10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non_COV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29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CONTENT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1" y="3237690"/>
            <a:ext cx="3872532" cy="119032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80905" y="3525654"/>
            <a:ext cx="4062984" cy="5858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#1</a:t>
            </a:r>
          </a:p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DATA PREPROCESSING &amp;</a:t>
            </a:r>
            <a:b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</a:br>
            <a: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EDA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2169359"/>
            <a:ext cx="3586853" cy="8742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cs typeface="Roboto" pitchFamily="34" charset="-120"/>
              </a:rPr>
              <a:t>1.  CONCEPT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cs typeface="Roboto" pitchFamily="34" charset="-120"/>
              </a:rPr>
              <a:t>2.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cs typeface="Roboto" pitchFamily="34" charset="-120"/>
              </a:rPr>
              <a:t>클러스터링 기준</a:t>
            </a:r>
            <a:endParaRPr lang="en-US" sz="1700">
              <a:solidFill>
                <a:srgbClr val="FFFFFF">
                  <a:alpha val="50000"/>
                </a:srgbClr>
              </a:solidFill>
              <a:latin typeface="Montserrat" panose="020B0600000101010101" charset="0"/>
              <a:cs typeface="Roboto" pitchFamily="34" charset="-120"/>
            </a:endParaRPr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10" y="3237690"/>
            <a:ext cx="3872532" cy="119032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062984" y="3525654"/>
            <a:ext cx="4062984" cy="5858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</a:t>
            </a:r>
          </a:p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MODEL BUILDING &amp;</a:t>
            </a:r>
            <a:b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</a:br>
            <a: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EVALUATION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289" y="3237690"/>
            <a:ext cx="3872532" cy="119032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745063" y="3628308"/>
            <a:ext cx="4062984" cy="3805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#3</a:t>
            </a:r>
          </a:p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RESULT &amp; CONCLUSION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8738901" y="2169359"/>
            <a:ext cx="2075307" cy="6954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1. RESULTS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2. CONCLUSION</a:t>
            </a:r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2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EB020182-DF96-4889-BFB7-2243B633D103}"/>
              </a:ext>
            </a:extLst>
          </p:cNvPr>
          <p:cNvSpPr/>
          <p:nvPr/>
        </p:nvSpPr>
        <p:spPr>
          <a:xfrm>
            <a:off x="4443889" y="4711948"/>
            <a:ext cx="5114890" cy="1733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11"/>
              </a:lnSpc>
              <a:spcAft>
                <a:spcPts val="600"/>
              </a:spcAft>
              <a:buAutoNum type="arabicPeriod"/>
            </a:pPr>
            <a:r>
              <a:rPr lang="en-US" altLang="ko-KR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PSUEDO-CODE</a:t>
            </a:r>
          </a:p>
          <a:p>
            <a:pPr marL="342900" indent="-342900">
              <a:lnSpc>
                <a:spcPts val="2111"/>
              </a:lnSpc>
              <a:spcAft>
                <a:spcPts val="600"/>
              </a:spcAft>
              <a:buAutoNum type="arabicPeriod"/>
            </a:pPr>
            <a:r>
              <a:rPr lang="en-US" sz="17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non_COV</a:t>
            </a: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Roboto" pitchFamily="34" charset="-122"/>
                <a:cs typeface="Roboto" pitchFamily="34" charset="-120"/>
              </a:rPr>
              <a:t>계산법</a:t>
            </a:r>
            <a:endParaRPr lang="en-US" altLang="ko-KR" sz="1700">
              <a:solidFill>
                <a:srgbClr val="FFFFFF">
                  <a:alpha val="50000"/>
                </a:srgbClr>
              </a:solidFill>
              <a:latin typeface="Montserrat" panose="020B0600000101010101" charset="0"/>
              <a:ea typeface="Microsoft JhengHei" panose="020B0604030504040204" pitchFamily="34" charset="-120"/>
              <a:cs typeface="Roboto" pitchFamily="34" charset="-120"/>
            </a:endParaRPr>
          </a:p>
          <a:p>
            <a:pPr marL="342900" indent="-342900">
              <a:lnSpc>
                <a:spcPts val="2111"/>
              </a:lnSpc>
              <a:spcAft>
                <a:spcPts val="600"/>
              </a:spcAft>
              <a:buAutoNum type="arabicPeriod"/>
            </a:pPr>
            <a:r>
              <a:rPr lang="en-US" sz="17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COV_ratio</a:t>
            </a: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Roboto" pitchFamily="34" charset="-122"/>
                <a:cs typeface="Roboto" pitchFamily="34" charset="-120"/>
              </a:rPr>
              <a:t>계산법</a:t>
            </a:r>
            <a:endParaRPr lang="en-US" altLang="ko-KR" sz="1700">
              <a:solidFill>
                <a:srgbClr val="FFFFFF">
                  <a:alpha val="50000"/>
                </a:srgbClr>
              </a:solidFill>
              <a:latin typeface="Montserrat" panose="020B0600000101010101" charset="0"/>
              <a:ea typeface="Microsoft JhengHei" panose="020B0604030504040204" pitchFamily="34" charset="-120"/>
              <a:cs typeface="Roboto" pitchFamily="34" charset="-120"/>
            </a:endParaRPr>
          </a:p>
          <a:p>
            <a:pPr marL="342900" indent="-342900">
              <a:lnSpc>
                <a:spcPts val="2111"/>
              </a:lnSpc>
              <a:spcAft>
                <a:spcPts val="600"/>
              </a:spcAft>
              <a:buAutoNum type="arabicPeriod"/>
            </a:pP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Roboto" pitchFamily="34" charset="-122"/>
                <a:cs typeface="Roboto" pitchFamily="34" charset="-120"/>
              </a:rPr>
              <a:t>각 그룹별 </a:t>
            </a:r>
            <a:r>
              <a:rPr lang="en-US" altLang="ko-KR" sz="17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non_COV</a:t>
            </a:r>
            <a:r>
              <a:rPr lang="en-US" altLang="ko-KR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Roboto" pitchFamily="34" charset="-122"/>
                <a:cs typeface="Roboto" pitchFamily="34" charset="-120"/>
              </a:rPr>
              <a:t>및 </a:t>
            </a:r>
            <a:r>
              <a:rPr lang="en-US" altLang="ko-KR" sz="17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COV_ratio</a:t>
            </a:r>
            <a:endParaRPr lang="en-US" sz="1700">
              <a:solidFill>
                <a:srgbClr val="FFFFFF">
                  <a:alpha val="50000"/>
                </a:srgbClr>
              </a:solidFill>
              <a:latin typeface="Montserrat" panose="020B0600000101010101" charset="0"/>
              <a:ea typeface="Microsoft JhengHei" panose="020B0604030504040204" pitchFamily="34" charset="-120"/>
              <a:cs typeface="Roboto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20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30" name="Object 5">
            <a:extLst>
              <a:ext uri="{FF2B5EF4-FFF2-40B4-BE49-F238E27FC236}">
                <a16:creationId xmlns:a16="http://schemas.microsoft.com/office/drawing/2014/main" id="{3F0864B5-A289-4D86-B748-666E7D8A9BC5}"/>
              </a:ext>
            </a:extLst>
          </p:cNvPr>
          <p:cNvSpPr/>
          <p:nvPr/>
        </p:nvSpPr>
        <p:spPr>
          <a:xfrm>
            <a:off x="2906059" y="3570761"/>
            <a:ext cx="391382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× 3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D69ADD73-D647-4FCF-9800-B3E9AA76107F}"/>
              </a:ext>
            </a:extLst>
          </p:cNvPr>
          <p:cNvSpPr/>
          <p:nvPr/>
        </p:nvSpPr>
        <p:spPr>
          <a:xfrm>
            <a:off x="6224770" y="502709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CASE 1.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적은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경우</a:t>
            </a:r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68C9607C-C817-42D4-8BBD-1A17B154740E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2388639D-1977-4A36-B357-92B5FF4C2450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00783ED-7233-44CC-A458-FFEB51A945EC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1.3 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불규칙할 때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4DC7BFD3-D2CE-43AD-8749-1AE59DE87E11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2~4</a:t>
            </a:r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 평균 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CEB7B5AC-A950-4662-9BE5-13A5F23D2599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D9190261-E822-4143-BDEF-807C36247ACF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1+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8CF5CC-9CD2-4DD6-84CA-1301CD6EBEF4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DAAB52-5EB0-4E39-8FF7-269FD251BC4C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5">
            <a:extLst>
              <a:ext uri="{FF2B5EF4-FFF2-40B4-BE49-F238E27FC236}">
                <a16:creationId xmlns:a16="http://schemas.microsoft.com/office/drawing/2014/main" id="{86C953C5-352F-46F0-A6E4-97EE30F3571B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EBB6F00-635B-4C53-BF3B-7637CEB1FF44}"/>
              </a:ext>
            </a:extLst>
          </p:cNvPr>
          <p:cNvSpPr/>
          <p:nvPr/>
        </p:nvSpPr>
        <p:spPr>
          <a:xfrm>
            <a:off x="1027723" y="3297241"/>
            <a:ext cx="1571415" cy="110418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5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0"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6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8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E018B3-BC9E-46AD-9E5A-1DB055FCBDE2}"/>
              </a:ext>
            </a:extLst>
          </p:cNvPr>
          <p:cNvSpPr txBox="1"/>
          <p:nvPr/>
        </p:nvSpPr>
        <p:spPr>
          <a:xfrm>
            <a:off x="1473614" y="4422098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  <a:latin typeface="Montserrat" panose="020B0600000101010101" charset="0"/>
              </a:rPr>
              <a:t>평균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8E55F-689D-476B-AEAC-B4EB596E0B2D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27E58875-E487-4EC8-9FB3-808EE2F8B537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&lt;71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B84744EE-30C5-4A9E-9E81-CB94AC8181C0}"/>
              </a:ext>
            </a:extLst>
          </p:cNvPr>
          <p:cNvSpPr/>
          <p:nvPr/>
        </p:nvSpPr>
        <p:spPr>
          <a:xfrm>
            <a:off x="3346515" y="2803078"/>
            <a:ext cx="2136196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8473AB20-1ED5-4BAF-AE43-6B64FD8C289C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non_COV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763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558EC280-394D-4839-AB23-AFD669F61DF9}"/>
              </a:ext>
            </a:extLst>
          </p:cNvPr>
          <p:cNvSpPr/>
          <p:nvPr/>
        </p:nvSpPr>
        <p:spPr>
          <a:xfrm>
            <a:off x="6538583" y="504588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CASE 2.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큰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경우</a:t>
            </a:r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9BE2668-F7DE-48E3-A82F-4D4CD4B1EE8D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 선형적일 때</a:t>
            </a:r>
          </a:p>
        </p:txBody>
      </p:sp>
      <p:sp>
        <p:nvSpPr>
          <p:cNvPr id="72" name="Object 4">
            <a:extLst>
              <a:ext uri="{FF2B5EF4-FFF2-40B4-BE49-F238E27FC236}">
                <a16:creationId xmlns:a16="http://schemas.microsoft.com/office/drawing/2014/main" id="{60BD0A80-4BAF-436E-B325-FAF23E4C6115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3" name="Object 4">
            <a:extLst>
              <a:ext uri="{FF2B5EF4-FFF2-40B4-BE49-F238E27FC236}">
                <a16:creationId xmlns:a16="http://schemas.microsoft.com/office/drawing/2014/main" id="{257AAC1B-85C1-4FA0-B4A0-D43C914C27A4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4B649517-4E60-48ED-AAAD-DA8B99E33061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 19년 7~9월 평균 </a:t>
            </a:r>
          </a:p>
        </p:txBody>
      </p:sp>
      <p:sp>
        <p:nvSpPr>
          <p:cNvPr id="77" name="Object 5">
            <a:extLst>
              <a:ext uri="{FF2B5EF4-FFF2-40B4-BE49-F238E27FC236}">
                <a16:creationId xmlns:a16="http://schemas.microsoft.com/office/drawing/2014/main" id="{9780EB46-21AC-4780-B6F5-13F4E17C0E3A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×3</a:t>
            </a: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EC8651CC-13EF-40C9-9021-FBEDA26CD13A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1+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EB922CC-8E90-44FB-827C-D322F094F5F0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1F14E38-966F-4781-830B-37EAE3A5FEDD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bject 5">
            <a:extLst>
              <a:ext uri="{FF2B5EF4-FFF2-40B4-BE49-F238E27FC236}">
                <a16:creationId xmlns:a16="http://schemas.microsoft.com/office/drawing/2014/main" id="{EC7C10CE-5199-4905-8640-51B827A99A5D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500279B-121B-47CA-8E92-828DD7C77DAD}"/>
              </a:ext>
            </a:extLst>
          </p:cNvPr>
          <p:cNvSpPr/>
          <p:nvPr/>
        </p:nvSpPr>
        <p:spPr>
          <a:xfrm>
            <a:off x="1027723" y="3297241"/>
            <a:ext cx="1571415" cy="110418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5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0"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6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8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B85F5D-6567-47DB-A2B5-F7B508635B7A}"/>
              </a:ext>
            </a:extLst>
          </p:cNvPr>
          <p:cNvSpPr txBox="1"/>
          <p:nvPr/>
        </p:nvSpPr>
        <p:spPr>
          <a:xfrm>
            <a:off x="1473614" y="4422098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  <a:latin typeface="Montserrat" panose="020B0600000101010101" charset="0"/>
              </a:rPr>
              <a:t>평균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5FBC02-9AA6-4D4A-B65C-7F4B649E8554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9544127B-4F25-4067-BACF-F9442C20B8BF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 &lt;1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BD5C35DE-AB11-4039-8F0A-7B5BD2366513}"/>
              </a:ext>
            </a:extLst>
          </p:cNvPr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21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3615B0E0-DE19-464B-AB08-32CE26699BE7}"/>
              </a:ext>
            </a:extLst>
          </p:cNvPr>
          <p:cNvSpPr/>
          <p:nvPr/>
        </p:nvSpPr>
        <p:spPr>
          <a:xfrm>
            <a:off x="3346515" y="2803078"/>
            <a:ext cx="2136196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5AB6A4EA-2484-4E63-B133-2AADB35E4021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non_COV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40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22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467AAF-DD4E-4085-93F4-A8F6DFF0E526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 계절성이 있을 때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BF3F5C8C-B8DF-4382-B83E-03F0E67FCD4E}"/>
              </a:ext>
            </a:extLst>
          </p:cNvPr>
          <p:cNvSpPr/>
          <p:nvPr/>
        </p:nvSpPr>
        <p:spPr>
          <a:xfrm>
            <a:off x="6538583" y="504588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CASE 2.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큰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경우</a:t>
            </a:r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17452661-1803-425C-AA2F-B53927982873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8" name="Object 4">
            <a:extLst>
              <a:ext uri="{FF2B5EF4-FFF2-40B4-BE49-F238E27FC236}">
                <a16:creationId xmlns:a16="http://schemas.microsoft.com/office/drawing/2014/main" id="{19A0294F-E363-4BDF-8095-D3A541088EF8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1" name="Object 5">
            <a:extLst>
              <a:ext uri="{FF2B5EF4-FFF2-40B4-BE49-F238E27FC236}">
                <a16:creationId xmlns:a16="http://schemas.microsoft.com/office/drawing/2014/main" id="{385526E0-3BF0-49DD-840D-4106E6011419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2~4</a:t>
            </a:r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 평균 </a:t>
            </a:r>
          </a:p>
        </p:txBody>
      </p:sp>
      <p:sp>
        <p:nvSpPr>
          <p:cNvPr id="72" name="Object 5">
            <a:extLst>
              <a:ext uri="{FF2B5EF4-FFF2-40B4-BE49-F238E27FC236}">
                <a16:creationId xmlns:a16="http://schemas.microsoft.com/office/drawing/2014/main" id="{8CF0C913-B5F9-4862-AB39-0344143FE378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E1875B31-29CD-4A57-8F84-B9E92223A948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1+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09E92D-2029-4E02-B65A-6229EE7600FB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F06AE58-1C04-41FD-A4A2-D45633E774F8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bject 5">
            <a:extLst>
              <a:ext uri="{FF2B5EF4-FFF2-40B4-BE49-F238E27FC236}">
                <a16:creationId xmlns:a16="http://schemas.microsoft.com/office/drawing/2014/main" id="{8B9696AF-7206-4BFC-8078-2777C8F13009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BE87ED1A-BAA7-49A0-8FCA-68126F6FE610}"/>
              </a:ext>
            </a:extLst>
          </p:cNvPr>
          <p:cNvSpPr/>
          <p:nvPr/>
        </p:nvSpPr>
        <p:spPr>
          <a:xfrm>
            <a:off x="1027723" y="3212242"/>
            <a:ext cx="1571415" cy="1394523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5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lvl="0"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6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8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D16F53-A6B2-4ED8-A7E2-BCB07773191B}"/>
              </a:ext>
            </a:extLst>
          </p:cNvPr>
          <p:cNvSpPr txBox="1"/>
          <p:nvPr/>
        </p:nvSpPr>
        <p:spPr>
          <a:xfrm>
            <a:off x="1539403" y="4646597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  <a:latin typeface="Montserrat" panose="020B0600000101010101" charset="0"/>
              </a:rPr>
              <a:t>평균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B6FD8B-A249-4797-841A-9EDAA8517E57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38CDC304-3E28-4EAB-AF06-E61B5043FE98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 &lt;6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ADE31B1C-7A26-4BDF-913C-81B7D8AA6192}"/>
              </a:ext>
            </a:extLst>
          </p:cNvPr>
          <p:cNvSpPr/>
          <p:nvPr/>
        </p:nvSpPr>
        <p:spPr>
          <a:xfrm>
            <a:off x="3346515" y="2803078"/>
            <a:ext cx="2136196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5492C8FA-963B-4B30-8D0D-16A51CF11BF3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non_COV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773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23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5806CE-684C-4FC1-812A-03B00223CA3A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3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 불규칙할 때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32DB684F-3BC1-4430-ACB6-D00B988FAF31}"/>
              </a:ext>
            </a:extLst>
          </p:cNvPr>
          <p:cNvSpPr/>
          <p:nvPr/>
        </p:nvSpPr>
        <p:spPr>
          <a:xfrm>
            <a:off x="6538583" y="504588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CASE 2.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큰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경우</a:t>
            </a:r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67E434C3-2A87-4D75-8B47-C8A11E5EA93A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7A3E7615-CB11-485D-A7D3-DC8C1AF1AC52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DD740A70-ABE9-4411-B3D6-FE7EF1F365DD}"/>
              </a:ext>
            </a:extLst>
          </p:cNvPr>
          <p:cNvSpPr/>
          <p:nvPr/>
        </p:nvSpPr>
        <p:spPr>
          <a:xfrm>
            <a:off x="2860738" y="3429000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2~4</a:t>
            </a:r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 평균 </a:t>
            </a: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7EFEE791-1D28-4D28-97A2-EEA0F6094365}"/>
              </a:ext>
            </a:extLst>
          </p:cNvPr>
          <p:cNvSpPr/>
          <p:nvPr/>
        </p:nvSpPr>
        <p:spPr>
          <a:xfrm>
            <a:off x="5091895" y="3535070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74B41410-7CA8-4E9C-BC02-EC73B10E917C}"/>
              </a:ext>
            </a:extLst>
          </p:cNvPr>
          <p:cNvSpPr/>
          <p:nvPr/>
        </p:nvSpPr>
        <p:spPr>
          <a:xfrm>
            <a:off x="3191566" y="3578922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1+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C8A10CC-FD24-4077-8B2C-86B798565FF8}"/>
              </a:ext>
            </a:extLst>
          </p:cNvPr>
          <p:cNvCxnSpPr>
            <a:cxnSpLocks/>
          </p:cNvCxnSpPr>
          <p:nvPr/>
        </p:nvCxnSpPr>
        <p:spPr>
          <a:xfrm flipV="1">
            <a:off x="3601830" y="3707085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136C7CA-293F-416F-8815-D9B3747CA643}"/>
              </a:ext>
            </a:extLst>
          </p:cNvPr>
          <p:cNvCxnSpPr>
            <a:cxnSpLocks/>
          </p:cNvCxnSpPr>
          <p:nvPr/>
        </p:nvCxnSpPr>
        <p:spPr>
          <a:xfrm flipV="1">
            <a:off x="3259802" y="4088899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5">
            <a:extLst>
              <a:ext uri="{FF2B5EF4-FFF2-40B4-BE49-F238E27FC236}">
                <a16:creationId xmlns:a16="http://schemas.microsoft.com/office/drawing/2014/main" id="{5A19AF5B-D771-4256-848B-E2A7D47733E2}"/>
              </a:ext>
            </a:extLst>
          </p:cNvPr>
          <p:cNvSpPr/>
          <p:nvPr/>
        </p:nvSpPr>
        <p:spPr>
          <a:xfrm>
            <a:off x="3639205" y="4206403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45" name="Object 5">
            <a:extLst>
              <a:ext uri="{FF2B5EF4-FFF2-40B4-BE49-F238E27FC236}">
                <a16:creationId xmlns:a16="http://schemas.microsoft.com/office/drawing/2014/main" id="{3DDFD083-8DDD-4C72-BABF-CCFD5426112C}"/>
              </a:ext>
            </a:extLst>
          </p:cNvPr>
          <p:cNvSpPr/>
          <p:nvPr/>
        </p:nvSpPr>
        <p:spPr>
          <a:xfrm>
            <a:off x="353069" y="3625381"/>
            <a:ext cx="1576560" cy="3916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46" name="Object 5">
            <a:extLst>
              <a:ext uri="{FF2B5EF4-FFF2-40B4-BE49-F238E27FC236}">
                <a16:creationId xmlns:a16="http://schemas.microsoft.com/office/drawing/2014/main" id="{114FF42B-1D4F-4C5E-B5A2-4EA0E8E0BA03}"/>
              </a:ext>
            </a:extLst>
          </p:cNvPr>
          <p:cNvSpPr/>
          <p:nvPr/>
        </p:nvSpPr>
        <p:spPr>
          <a:xfrm>
            <a:off x="1534886" y="3576908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 ×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4635A9-9EC4-478C-9452-BDB47BE77B49}"/>
              </a:ext>
            </a:extLst>
          </p:cNvPr>
          <p:cNvSpPr/>
          <p:nvPr/>
        </p:nvSpPr>
        <p:spPr>
          <a:xfrm>
            <a:off x="2039093" y="3516812"/>
            <a:ext cx="35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+</a:t>
            </a:r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557C0820-E875-442E-A870-8E2F08B4E930}"/>
              </a:ext>
            </a:extLst>
          </p:cNvPr>
          <p:cNvSpPr/>
          <p:nvPr/>
        </p:nvSpPr>
        <p:spPr>
          <a:xfrm>
            <a:off x="2300441" y="3635245"/>
            <a:ext cx="746018" cy="3916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나머지</a:t>
            </a:r>
            <a:endParaRPr lang="en-US" altLang="ko-KR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9362F27-25EF-426A-97F5-7D8A5A06F715}"/>
              </a:ext>
            </a:extLst>
          </p:cNvPr>
          <p:cNvCxnSpPr>
            <a:cxnSpLocks/>
          </p:cNvCxnSpPr>
          <p:nvPr/>
        </p:nvCxnSpPr>
        <p:spPr>
          <a:xfrm flipV="1">
            <a:off x="604353" y="409794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5">
            <a:extLst>
              <a:ext uri="{FF2B5EF4-FFF2-40B4-BE49-F238E27FC236}">
                <a16:creationId xmlns:a16="http://schemas.microsoft.com/office/drawing/2014/main" id="{907D3CB7-933D-4B0B-BC39-60FCE0254633}"/>
              </a:ext>
            </a:extLst>
          </p:cNvPr>
          <p:cNvSpPr/>
          <p:nvPr/>
        </p:nvSpPr>
        <p:spPr>
          <a:xfrm>
            <a:off x="654383" y="4290033"/>
            <a:ext cx="2218728" cy="3916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전체 기간의 길이 </a:t>
            </a:r>
            <a:r>
              <a:rPr lang="en-US" altLang="ko-KR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+ 4</a:t>
            </a:r>
          </a:p>
        </p:txBody>
      </p:sp>
      <p:sp>
        <p:nvSpPr>
          <p:cNvPr id="52" name="Object 5">
            <a:extLst>
              <a:ext uri="{FF2B5EF4-FFF2-40B4-BE49-F238E27FC236}">
                <a16:creationId xmlns:a16="http://schemas.microsoft.com/office/drawing/2014/main" id="{5BB8DC3F-0DC1-4DF5-B057-8C6B063B7486}"/>
              </a:ext>
            </a:extLst>
          </p:cNvPr>
          <p:cNvSpPr/>
          <p:nvPr/>
        </p:nvSpPr>
        <p:spPr>
          <a:xfrm>
            <a:off x="496342" y="3635245"/>
            <a:ext cx="1188532" cy="3916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(19</a:t>
            </a:r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5~8</a:t>
            </a:r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r>
              <a:rPr lang="en-US" altLang="ko-KR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B484C4-E4A0-496A-B071-86A451697D24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53" name="Object 5">
            <a:extLst>
              <a:ext uri="{FF2B5EF4-FFF2-40B4-BE49-F238E27FC236}">
                <a16:creationId xmlns:a16="http://schemas.microsoft.com/office/drawing/2014/main" id="{FB494349-052C-4996-87D0-FC604B798562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&lt;14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13D5A096-FD64-48D8-990D-5D96A40E80A5}"/>
              </a:ext>
            </a:extLst>
          </p:cNvPr>
          <p:cNvSpPr/>
          <p:nvPr/>
        </p:nvSpPr>
        <p:spPr>
          <a:xfrm>
            <a:off x="3346515" y="2803078"/>
            <a:ext cx="2136196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31" name="Object 5">
            <a:extLst>
              <a:ext uri="{FF2B5EF4-FFF2-40B4-BE49-F238E27FC236}">
                <a16:creationId xmlns:a16="http://schemas.microsoft.com/office/drawing/2014/main" id="{6BD62A82-DAC0-4A8A-A2A6-28076703F069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non_COV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443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24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F6ADD4A7-35CF-4251-975A-32784D0722C2}"/>
              </a:ext>
            </a:extLst>
          </p:cNvPr>
          <p:cNvSpPr/>
          <p:nvPr/>
        </p:nvSpPr>
        <p:spPr>
          <a:xfrm>
            <a:off x="6143680" y="514332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CASE 3.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작은 경우</a:t>
            </a:r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537612FD-34FA-4284-A0A6-642505BF9DBE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5" name="Object 4">
            <a:extLst>
              <a:ext uri="{FF2B5EF4-FFF2-40B4-BE49-F238E27FC236}">
                <a16:creationId xmlns:a16="http://schemas.microsoft.com/office/drawing/2014/main" id="{302F3119-4E08-4A01-BCCE-1700DBE8D50E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6" name="Object 5">
            <a:extLst>
              <a:ext uri="{FF2B5EF4-FFF2-40B4-BE49-F238E27FC236}">
                <a16:creationId xmlns:a16="http://schemas.microsoft.com/office/drawing/2014/main" id="{73E67D2B-12FC-4BD0-A37F-A12A54616921}"/>
              </a:ext>
            </a:extLst>
          </p:cNvPr>
          <p:cNvSpPr/>
          <p:nvPr/>
        </p:nvSpPr>
        <p:spPr>
          <a:xfrm>
            <a:off x="2860738" y="34792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20년 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2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 평균 </a:t>
            </a:r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0C0F04E9-2AF2-45C0-9D4F-69B0896129E0}"/>
              </a:ext>
            </a:extLst>
          </p:cNvPr>
          <p:cNvSpPr/>
          <p:nvPr/>
        </p:nvSpPr>
        <p:spPr>
          <a:xfrm>
            <a:off x="5091895" y="35853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7F6847E2-42D5-4E37-9FD1-6429F732E90B}"/>
              </a:ext>
            </a:extLst>
          </p:cNvPr>
          <p:cNvSpPr/>
          <p:nvPr/>
        </p:nvSpPr>
        <p:spPr>
          <a:xfrm>
            <a:off x="3191566" y="36291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1+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5AA8ED8-9E0A-4AB8-8E69-7672BB155026}"/>
              </a:ext>
            </a:extLst>
          </p:cNvPr>
          <p:cNvCxnSpPr>
            <a:cxnSpLocks/>
          </p:cNvCxnSpPr>
          <p:nvPr/>
        </p:nvCxnSpPr>
        <p:spPr>
          <a:xfrm flipV="1">
            <a:off x="3601830" y="37573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4ED88D4-8411-4D5B-937F-D2AEB81FD026}"/>
              </a:ext>
            </a:extLst>
          </p:cNvPr>
          <p:cNvCxnSpPr>
            <a:cxnSpLocks/>
          </p:cNvCxnSpPr>
          <p:nvPr/>
        </p:nvCxnSpPr>
        <p:spPr>
          <a:xfrm flipV="1">
            <a:off x="3259802" y="41391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5">
            <a:extLst>
              <a:ext uri="{FF2B5EF4-FFF2-40B4-BE49-F238E27FC236}">
                <a16:creationId xmlns:a16="http://schemas.microsoft.com/office/drawing/2014/main" id="{CDAE9613-862F-4168-B545-4EB3D9074921}"/>
              </a:ext>
            </a:extLst>
          </p:cNvPr>
          <p:cNvSpPr/>
          <p:nvPr/>
        </p:nvSpPr>
        <p:spPr>
          <a:xfrm>
            <a:off x="3639205" y="42566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F382219-7CD2-4125-8055-77810F4E2E36}"/>
              </a:ext>
            </a:extLst>
          </p:cNvPr>
          <p:cNvSpPr/>
          <p:nvPr/>
        </p:nvSpPr>
        <p:spPr>
          <a:xfrm>
            <a:off x="1027723" y="3297241"/>
            <a:ext cx="1571415" cy="110418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6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8</a:t>
            </a:r>
            <a:r>
              <a:rPr lang="ko-KR" altLang="en-US" sz="16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DB5D9B-A895-41D6-97F3-FAE3A28894B9}"/>
              </a:ext>
            </a:extLst>
          </p:cNvPr>
          <p:cNvSpPr txBox="1"/>
          <p:nvPr/>
        </p:nvSpPr>
        <p:spPr>
          <a:xfrm>
            <a:off x="1473614" y="4422098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  <a:latin typeface="Montserrat" panose="020B0600000101010101" charset="0"/>
              </a:rPr>
              <a:t>평균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2D3F7F-ADB5-46EC-AA87-78B64EDF0F04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59" name="Object 5">
            <a:extLst>
              <a:ext uri="{FF2B5EF4-FFF2-40B4-BE49-F238E27FC236}">
                <a16:creationId xmlns:a16="http://schemas.microsoft.com/office/drawing/2014/main" id="{516965B3-04F8-4F91-B4A9-DF3167FAB8CB}"/>
              </a:ext>
            </a:extLst>
          </p:cNvPr>
          <p:cNvSpPr/>
          <p:nvPr/>
        </p:nvSpPr>
        <p:spPr>
          <a:xfrm>
            <a:off x="8615194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&lt;363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900C8AA7-D20B-4059-AD00-81B78EA1A4A3}"/>
              </a:ext>
            </a:extLst>
          </p:cNvPr>
          <p:cNvSpPr/>
          <p:nvPr/>
        </p:nvSpPr>
        <p:spPr>
          <a:xfrm>
            <a:off x="3346515" y="2803078"/>
            <a:ext cx="2136196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C69E90AF-D64B-4159-A8EB-ED2CC859056A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non_COV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9963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25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92" name="Object 4">
            <a:extLst>
              <a:ext uri="{FF2B5EF4-FFF2-40B4-BE49-F238E27FC236}">
                <a16:creationId xmlns:a16="http://schemas.microsoft.com/office/drawing/2014/main" id="{9E9092E7-E52F-45BF-97A4-D1DB970E392C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3" name="Object 4">
            <a:extLst>
              <a:ext uri="{FF2B5EF4-FFF2-40B4-BE49-F238E27FC236}">
                <a16:creationId xmlns:a16="http://schemas.microsoft.com/office/drawing/2014/main" id="{28DABAE2-4152-490F-98D0-D4B0791FC1F6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9ECC453-C9BE-40E4-BC35-84FFECE78701}"/>
              </a:ext>
            </a:extLst>
          </p:cNvPr>
          <p:cNvSpPr/>
          <p:nvPr/>
        </p:nvSpPr>
        <p:spPr>
          <a:xfrm>
            <a:off x="3126504" y="4154922"/>
            <a:ext cx="944201" cy="3081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kern="0" spc="10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4월 데이터가 존재하는 경우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BBDDE9AA-6CC3-440F-9245-35BFC03CD6A1}"/>
                  </a:ext>
                </a:extLst>
              </p:cNvPr>
              <p:cNvSpPr/>
              <p:nvPr/>
            </p:nvSpPr>
            <p:spPr>
              <a:xfrm>
                <a:off x="3188772" y="3538499"/>
                <a:ext cx="819667" cy="545751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ko-KR" altLang="en-US" sz="1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년</m:t>
                          </m:r>
                          <m:r>
                            <a:rPr lang="en-US" altLang="ko-KR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  <m:r>
                            <a:rPr lang="ko-KR" altLang="en-US" sz="1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월</m:t>
                          </m:r>
                        </m:num>
                        <m:den>
                          <m:r>
                            <a:rPr lang="ko-KR" altLang="en-US" sz="1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평</m:t>
                          </m:r>
                          <m:r>
                            <a:rPr lang="ko-KR" altLang="en-US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균</m:t>
                          </m:r>
                        </m:den>
                      </m:f>
                    </m:oMath>
                  </m:oMathPara>
                </a14:m>
                <a:endParaRPr lang="ko-KR" altLang="en-US" sz="1600">
                  <a:latin typeface="Montserrat" panose="020B0600000101010101" charset="0"/>
                </a:endParaRPr>
              </a:p>
            </p:txBody>
          </p:sp>
        </mc:Choice>
        <mc:Fallback xmlns=""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BBDDE9AA-6CC3-440F-9245-35BFC03CD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72" y="3538499"/>
                <a:ext cx="819667" cy="5457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11FCA751-9D31-4D02-840D-CF8BECC78CCA}"/>
                  </a:ext>
                </a:extLst>
              </p:cNvPr>
              <p:cNvSpPr/>
              <p:nvPr/>
            </p:nvSpPr>
            <p:spPr>
              <a:xfrm>
                <a:off x="4008439" y="3538500"/>
                <a:ext cx="1231488" cy="545750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altLang="ko-KR" sz="105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ko-KR" altLang="en-US" sz="105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년</m:t>
                          </m:r>
                          <m:r>
                            <a:rPr lang="en-US" altLang="ko-KR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ko-KR" altLang="en-US" sz="105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월</m:t>
                          </m:r>
                        </m:num>
                        <m:den>
                          <m:r>
                            <a:rPr lang="ko-KR" altLang="en-US" sz="105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05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평</m:t>
                          </m:r>
                          <m:r>
                            <a:rPr lang="ko-KR" altLang="en-US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균</m:t>
                          </m:r>
                        </m:den>
                      </m:f>
                      <m:r>
                        <a:rPr lang="en-US" altLang="ko-KR" sz="10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×0.7</m:t>
                      </m:r>
                    </m:oMath>
                  </m:oMathPara>
                </a14:m>
                <a:endParaRPr lang="ko-KR" altLang="en-US" sz="1200">
                  <a:latin typeface="Montserrat" panose="020B0600000101010101" charset="0"/>
                </a:endParaRPr>
              </a:p>
            </p:txBody>
          </p:sp>
        </mc:Choice>
        <mc:Fallback xmlns=""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11FCA751-9D31-4D02-840D-CF8BECC7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39" y="3538500"/>
                <a:ext cx="1231488" cy="5457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4DD5325-F20A-48D1-8E2A-8657E69C0312}"/>
              </a:ext>
            </a:extLst>
          </p:cNvPr>
          <p:cNvSpPr/>
          <p:nvPr/>
        </p:nvSpPr>
        <p:spPr>
          <a:xfrm>
            <a:off x="4144266" y="4154923"/>
            <a:ext cx="954356" cy="4818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kern="0" spc="10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700" b="1" kern="0" spc="10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 데이터가 없지만</a:t>
            </a:r>
            <a:endParaRPr lang="en-US" altLang="ko-KR" sz="700" b="1" kern="0" spc="10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700" b="1" kern="0" spc="10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3</a:t>
            </a:r>
            <a:r>
              <a:rPr lang="ko-KR" altLang="en-US" sz="700" b="1" kern="0" spc="10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월 데이터가 존재하는 경우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CDD180E-CD53-404D-BF43-508D6FA81800}"/>
              </a:ext>
            </a:extLst>
          </p:cNvPr>
          <p:cNvGrpSpPr/>
          <p:nvPr/>
        </p:nvGrpSpPr>
        <p:grpSpPr>
          <a:xfrm>
            <a:off x="5129146" y="3538499"/>
            <a:ext cx="612837" cy="1029691"/>
            <a:chOff x="5294645" y="3384955"/>
            <a:chExt cx="612837" cy="1029691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08B8811D-8D98-4C0B-9491-4D701C9D7696}"/>
                </a:ext>
              </a:extLst>
            </p:cNvPr>
            <p:cNvSpPr/>
            <p:nvPr/>
          </p:nvSpPr>
          <p:spPr>
            <a:xfrm>
              <a:off x="5410927" y="3384955"/>
              <a:ext cx="496555" cy="545750"/>
            </a:xfrm>
            <a:prstGeom prst="round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kern="0" spc="10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0.4</a:t>
              </a:r>
              <a:endParaRPr lang="ko-KR" altLang="en-US" sz="1100" spc="100">
                <a:latin typeface="Montserrat" panose="020B0600000101010101" charset="0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28D33A39-5B54-42D3-8D4C-67240C6C9C4D}"/>
                </a:ext>
              </a:extLst>
            </p:cNvPr>
            <p:cNvSpPr/>
            <p:nvPr/>
          </p:nvSpPr>
          <p:spPr>
            <a:xfrm>
              <a:off x="5294645" y="3983675"/>
              <a:ext cx="612837" cy="43097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3,4</a:t>
              </a:r>
              <a:r>
                <a:rPr lang="ko-KR" altLang="en-US" sz="7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월 </a:t>
              </a:r>
              <a:endParaRPr lang="en-US" altLang="ko-KR" sz="7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endParaRPr>
            </a:p>
            <a:p>
              <a:pPr algn="ctr"/>
              <a:r>
                <a:rPr lang="ko-KR" altLang="en-US" sz="7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데이터가</a:t>
              </a:r>
            </a:p>
            <a:p>
              <a:pPr algn="ctr"/>
              <a:r>
                <a:rPr lang="ko-KR" altLang="en-US" sz="700" b="1" kern="0" spc="220">
                  <a:solidFill>
                    <a:srgbClr val="002060"/>
                  </a:solidFill>
                  <a:latin typeface="Montserrat" panose="020B0600000101010101" charset="0"/>
                  <a:ea typeface="맑은 고딕"/>
                  <a:cs typeface="Arial"/>
                </a:rPr>
                <a:t>모두 없는 경우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5B67B4-5DA0-4BCD-95BB-8563A297C97F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110" name="Object 5">
            <a:extLst>
              <a:ext uri="{FF2B5EF4-FFF2-40B4-BE49-F238E27FC236}">
                <a16:creationId xmlns:a16="http://schemas.microsoft.com/office/drawing/2014/main" id="{8DE7110F-95F8-42D2-B8C9-DD4002CAA054}"/>
              </a:ext>
            </a:extLst>
          </p:cNvPr>
          <p:cNvSpPr/>
          <p:nvPr/>
        </p:nvSpPr>
        <p:spPr>
          <a:xfrm>
            <a:off x="6143680" y="514332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CASE 4.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+mn-lt"/>
                <a:cs typeface="+mn-lt"/>
              </a:rPr>
              <a:t>결측 데이터 존재</a:t>
            </a:r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111" name="Object 5">
            <a:extLst>
              <a:ext uri="{FF2B5EF4-FFF2-40B4-BE49-F238E27FC236}">
                <a16:creationId xmlns:a16="http://schemas.microsoft.com/office/drawing/2014/main" id="{751D84A3-E382-4241-ADC4-EE6CF549E7FD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&lt;56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1A1BED-38B8-4AB3-B7DB-27026C32A047}"/>
              </a:ext>
            </a:extLst>
          </p:cNvPr>
          <p:cNvSpPr/>
          <p:nvPr/>
        </p:nvSpPr>
        <p:spPr>
          <a:xfrm>
            <a:off x="626376" y="3369236"/>
            <a:ext cx="2320740" cy="1334739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>
                <a:solidFill>
                  <a:srgbClr val="002060"/>
                </a:solidFill>
                <a:latin typeface="Montserrat" panose="020B0600000101010101" charset="0"/>
              </a:rPr>
              <a:t>1.</a:t>
            </a:r>
            <a:r>
              <a:rPr lang="ko-KR" altLang="en-US" sz="1400">
                <a:solidFill>
                  <a:srgbClr val="002060"/>
                </a:solidFill>
                <a:latin typeface="Montserrat" panose="020B0600000101010101" charset="0"/>
              </a:rPr>
              <a:t> 결측 월 매출 </a:t>
            </a:r>
            <a:r>
              <a:rPr lang="en-US" altLang="ko-KR" sz="1400">
                <a:solidFill>
                  <a:srgbClr val="002060"/>
                </a:solidFill>
                <a:latin typeface="Montserrat" panose="020B0600000101010101" charset="0"/>
              </a:rPr>
              <a:t>0</a:t>
            </a:r>
            <a:r>
              <a:rPr lang="ko-KR" altLang="en-US" sz="1400">
                <a:solidFill>
                  <a:srgbClr val="002060"/>
                </a:solidFill>
                <a:latin typeface="Montserrat" panose="020B0600000101010101" charset="0"/>
              </a:rPr>
              <a:t>으로 채우기</a:t>
            </a:r>
            <a:endParaRPr lang="en-US" altLang="ko-KR" sz="1400">
              <a:solidFill>
                <a:srgbClr val="002060"/>
              </a:solidFill>
              <a:latin typeface="Montserrat" panose="020B0600000101010101" charset="0"/>
            </a:endParaRPr>
          </a:p>
          <a:p>
            <a:r>
              <a:rPr lang="en-US" altLang="ko-KR" sz="1400">
                <a:solidFill>
                  <a:srgbClr val="002060"/>
                </a:solidFill>
                <a:latin typeface="Montserrat" panose="020B0600000101010101" charset="0"/>
              </a:rPr>
              <a:t>2. 20</a:t>
            </a:r>
            <a:r>
              <a:rPr lang="ko-KR" altLang="en-US" sz="1400">
                <a:solidFill>
                  <a:srgbClr val="002060"/>
                </a:solidFill>
                <a:latin typeface="Montserrat" panose="020B0600000101010101" charset="0"/>
              </a:rPr>
              <a:t>년 </a:t>
            </a:r>
            <a:r>
              <a:rPr lang="en-US" altLang="ko-KR" sz="1400">
                <a:solidFill>
                  <a:srgbClr val="002060"/>
                </a:solidFill>
                <a:latin typeface="Montserrat" panose="020B0600000101010101" charset="0"/>
              </a:rPr>
              <a:t>1</a:t>
            </a:r>
            <a:r>
              <a:rPr lang="ko-KR" altLang="en-US" sz="1400">
                <a:solidFill>
                  <a:srgbClr val="002060"/>
                </a:solidFill>
                <a:latin typeface="Montserrat" panose="020B0600000101010101" charset="0"/>
              </a:rPr>
              <a:t>월에 가까울 수록 매출에 가중치를 크게 하여 평균</a:t>
            </a: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8E48D8BD-DC0B-4511-BAD4-37BB95BAC2AC}"/>
              </a:ext>
            </a:extLst>
          </p:cNvPr>
          <p:cNvSpPr/>
          <p:nvPr/>
        </p:nvSpPr>
        <p:spPr>
          <a:xfrm>
            <a:off x="3346515" y="2803078"/>
            <a:ext cx="2136196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27" name="Object 5">
            <a:extLst>
              <a:ext uri="{FF2B5EF4-FFF2-40B4-BE49-F238E27FC236}">
                <a16:creationId xmlns:a16="http://schemas.microsoft.com/office/drawing/2014/main" id="{ABAE3562-BC5F-45F4-B2F9-6F8DC7452E62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kern="0" spc="220" err="1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non_COV</a:t>
            </a:r>
            <a:endParaRPr lang="ko-KR" altLang="en-US" sz="24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844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1B96A2-C909-4F52-AD76-D50C29F51D66}"/>
              </a:ext>
            </a:extLst>
          </p:cNvPr>
          <p:cNvGrpSpPr/>
          <p:nvPr/>
        </p:nvGrpSpPr>
        <p:grpSpPr>
          <a:xfrm>
            <a:off x="630238" y="3039245"/>
            <a:ext cx="11298408" cy="779510"/>
            <a:chOff x="831448" y="2710897"/>
            <a:chExt cx="11298408" cy="779510"/>
          </a:xfrm>
        </p:grpSpPr>
        <p:sp>
          <p:nvSpPr>
            <p:cNvPr id="5" name="Object 4"/>
            <p:cNvSpPr/>
            <p:nvPr/>
          </p:nvSpPr>
          <p:spPr>
            <a:xfrm>
              <a:off x="1277499" y="2765145"/>
              <a:ext cx="557564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6" name="Object 5"/>
            <p:cNvSpPr/>
            <p:nvPr/>
          </p:nvSpPr>
          <p:spPr>
            <a:xfrm>
              <a:off x="831448" y="2736577"/>
              <a:ext cx="1449665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anose="020B0600000101010101" charset="0"/>
                </a:rPr>
                <a:t>3</a:t>
              </a:r>
            </a:p>
          </p:txBody>
        </p:sp>
        <p:sp>
          <p:nvSpPr>
            <p:cNvPr id="7" name="Object 6"/>
            <p:cNvSpPr/>
            <p:nvPr/>
          </p:nvSpPr>
          <p:spPr>
            <a:xfrm>
              <a:off x="2035880" y="2710897"/>
              <a:ext cx="10093976" cy="77951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altLang="ko-KR" sz="3200" b="1" kern="0" spc="134">
                  <a:solidFill>
                    <a:srgbClr val="FFFFFF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STEP #3 RESULTS &amp; CONCLUSION</a:t>
              </a:r>
              <a:endParaRPr lang="en-US" altLang="ko-KR" sz="3200">
                <a:latin typeface="Montserrat" panose="020B0600000101010101" charset="0"/>
              </a:endParaRPr>
            </a:p>
          </p:txBody>
        </p:sp>
      </p:grp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B0600000101010101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26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B0600000101010101" charset="0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4" name="Object 12">
            <a:extLst>
              <a:ext uri="{FF2B5EF4-FFF2-40B4-BE49-F238E27FC236}">
                <a16:creationId xmlns:a16="http://schemas.microsoft.com/office/drawing/2014/main" id="{D6D18EBD-01DE-4BAB-A35A-52699C1AC7E3}"/>
              </a:ext>
            </a:extLst>
          </p:cNvPr>
          <p:cNvSpPr/>
          <p:nvPr/>
        </p:nvSpPr>
        <p:spPr>
          <a:xfrm>
            <a:off x="1834670" y="3844435"/>
            <a:ext cx="2075307" cy="6954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1. RESULTS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2. CONCLUSION</a:t>
            </a:r>
          </a:p>
        </p:txBody>
      </p:sp>
    </p:spTree>
    <p:extLst>
      <p:ext uri="{BB962C8B-B14F-4D97-AF65-F5344CB8AC3E}">
        <p14:creationId xmlns:p14="http://schemas.microsoft.com/office/powerpoint/2010/main" val="1239339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380888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#3 RESULTS</a:t>
            </a:r>
          </a:p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27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E952AE3C-9245-403F-81ED-2B757884C9F8}"/>
              </a:ext>
            </a:extLst>
          </p:cNvPr>
          <p:cNvSpPr/>
          <p:nvPr/>
        </p:nvSpPr>
        <p:spPr>
          <a:xfrm>
            <a:off x="5713428" y="943867"/>
            <a:ext cx="6390323" cy="5147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381"/>
              </a:lnSpc>
              <a:spcAft>
                <a:spcPts val="600"/>
              </a:spcAft>
            </a:pPr>
            <a:endParaRPr lang="en-US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4DC3CBB0-03E8-40E4-9145-442DD6ABC7BC}"/>
              </a:ext>
            </a:extLst>
          </p:cNvPr>
          <p:cNvSpPr/>
          <p:nvPr/>
        </p:nvSpPr>
        <p:spPr>
          <a:xfrm>
            <a:off x="5638801" y="1381125"/>
            <a:ext cx="6221504" cy="48282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   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예측된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월을 포함한 그래프</a:t>
            </a:r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 &lt; 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예외 처리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  <a:endParaRPr lang="ko-KR" altLang="en-US" sz="1600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데이터에 이상치나 결손이 있을 경우 예외 처리하였다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</a:p>
          <a:p>
            <a:endParaRPr lang="en-US" altLang="ko-KR" sz="1600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경남 버스 운송업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충북 택시 운송업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충남 버스 운송업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제주 택시 운송업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제주 그외 기타 분류안된 오락관련 서비스업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부산 면세점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: {(2020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3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AMT) / 3} </a:t>
            </a:r>
            <a:r>
              <a:rPr lang="ko-KR" altLang="en-US" sz="1600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사용</a:t>
            </a:r>
            <a:endParaRPr lang="en-US" altLang="ko-KR" sz="1600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ko-KR" altLang="en-US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A7C482-F0FC-4374-82F1-8A4EE58AC7EC}"/>
              </a:ext>
            </a:extLst>
          </p:cNvPr>
          <p:cNvSpPr/>
          <p:nvPr/>
        </p:nvSpPr>
        <p:spPr>
          <a:xfrm>
            <a:off x="331695" y="1280103"/>
            <a:ext cx="4324350" cy="27804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8FAA6B-EDF7-4DA9-9400-F5786CD7AFF7}"/>
              </a:ext>
            </a:extLst>
          </p:cNvPr>
          <p:cNvSpPr/>
          <p:nvPr/>
        </p:nvSpPr>
        <p:spPr>
          <a:xfrm>
            <a:off x="532044" y="1999912"/>
            <a:ext cx="4324350" cy="278040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C9251C-E9BD-48FE-A48A-3DF2B7705A76}"/>
              </a:ext>
            </a:extLst>
          </p:cNvPr>
          <p:cNvSpPr/>
          <p:nvPr/>
        </p:nvSpPr>
        <p:spPr>
          <a:xfrm>
            <a:off x="717050" y="2719721"/>
            <a:ext cx="4324350" cy="278040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0EECD-5BE2-486A-BEC5-F266D02B0254}"/>
              </a:ext>
            </a:extLst>
          </p:cNvPr>
          <p:cNvSpPr/>
          <p:nvPr/>
        </p:nvSpPr>
        <p:spPr>
          <a:xfrm>
            <a:off x="1145522" y="3470225"/>
            <a:ext cx="4324350" cy="278040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A0B8D5BB-C82D-4D08-ABC6-6394C97514F0}"/>
              </a:ext>
            </a:extLst>
          </p:cNvPr>
          <p:cNvSpPr/>
          <p:nvPr/>
        </p:nvSpPr>
        <p:spPr>
          <a:xfrm>
            <a:off x="5099950" y="1714500"/>
            <a:ext cx="613478" cy="285412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380888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 RESULTS</a:t>
            </a:r>
          </a:p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 pitchFamily="34" charset="-120"/>
              </a:rPr>
              <a:t>28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E952AE3C-9245-403F-81ED-2B757884C9F8}"/>
              </a:ext>
            </a:extLst>
          </p:cNvPr>
          <p:cNvSpPr/>
          <p:nvPr/>
        </p:nvSpPr>
        <p:spPr>
          <a:xfrm>
            <a:off x="5713428" y="943867"/>
            <a:ext cx="6390323" cy="5147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381"/>
              </a:lnSpc>
              <a:spcAft>
                <a:spcPts val="600"/>
              </a:spcAft>
            </a:pPr>
            <a:endParaRPr lang="en-US" sz="2000" b="1" kern="0" spc="220">
              <a:solidFill>
                <a:srgbClr val="FFFFFF"/>
              </a:solidFill>
              <a:ea typeface="맑은 고딕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4DC3CBB0-03E8-40E4-9145-442DD6ABC7BC}"/>
              </a:ext>
            </a:extLst>
          </p:cNvPr>
          <p:cNvSpPr/>
          <p:nvPr/>
        </p:nvSpPr>
        <p:spPr>
          <a:xfrm>
            <a:off x="842999" y="1179775"/>
            <a:ext cx="10678347" cy="52003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   &lt;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예외 처리 근거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&gt;</a:t>
            </a: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경남 버스 운송업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하락 추세이지만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코로나의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2,3,4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대비 코로나가 급격하게 감소하지 않을 것이라 판단하여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2020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그대로 사용했다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  <a:endParaRPr lang="ko-KR" altLang="en-US" sz="1600" kern="0" spc="220">
              <a:solidFill>
                <a:schemeClr val="tx2">
                  <a:lumMod val="20000"/>
                  <a:lumOff val="80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충북 택시 운송업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충남 버스 운송업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19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9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이전에는 데이터가 존재하지 않았으나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 뒤로는 일정 매출이 계속 기록되었다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앞으로도 매출이 지속적이고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코로나로 인한 영향도 크지 않다고 판단하여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2020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그대로 사용했다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  <a:endParaRPr lang="ko-KR" altLang="en-US" sz="1600" kern="0" spc="220">
              <a:solidFill>
                <a:schemeClr val="tx2">
                  <a:lumMod val="20000"/>
                  <a:lumOff val="80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제주 택시 운송업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19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10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이전에는 데이터가 존재하지 않았으나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 뒤로는 일정 매출이 계속 기록되었다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앞으로도 매출이 지속적이고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코로나로 인한 영향도 크지 않다고 판단하여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2020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그대로 사용했다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  <a:endParaRPr lang="ko-KR" altLang="en-US" sz="1600" kern="0" spc="220">
              <a:solidFill>
                <a:schemeClr val="tx2">
                  <a:lumMod val="20000"/>
                  <a:lumOff val="80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제주 </a:t>
            </a:r>
            <a:r>
              <a:rPr lang="ko-KR" altLang="en-US" b="1" kern="0" spc="220" err="1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그외</a:t>
            </a:r>
            <a:r>
              <a:rPr lang="ko-KR" altLang="en-US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 기타 </a:t>
            </a:r>
            <a:r>
              <a:rPr lang="ko-KR" altLang="en-US" b="1" kern="0" spc="220" err="1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분류안된</a:t>
            </a:r>
            <a:r>
              <a:rPr lang="ko-KR" altLang="en-US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 오락관련 서비스업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19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이전에는 데이터가 존재하지 않았으나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 뒤로는 일정 매출이 계속 기록되었다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앞으로도 매출이 지속적이고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코로나로 인한 영향도 크지 않다고 판단하여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2020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그대로 사용했다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  <a:endParaRPr lang="ko-KR" altLang="en-US" sz="1600" kern="0" spc="220">
              <a:solidFill>
                <a:schemeClr val="tx2">
                  <a:lumMod val="20000"/>
                  <a:lumOff val="80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부산 면세점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꾸준히 매출이 존재하던 부산 면세점업은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2020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월에만 데이터가 존재하지 않는다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다른 관광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항공 관련 산업들이 코로나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19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의 영향을 크게 받았다는 점을 고려하여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{(2020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3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AMT) / 3} 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으로 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7</a:t>
            </a:r>
            <a:r>
              <a:rPr lang="ko-KR" altLang="en-US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월을 예측하였다</a:t>
            </a:r>
            <a:r>
              <a:rPr lang="en-US" altLang="ko-KR" sz="1600" kern="0" spc="220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</a:p>
          <a:p>
            <a:endParaRPr lang="en-US" altLang="ko-KR" sz="1100">
              <a:latin typeface="Montserrat" panose="020B0600000101010101" charset="0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ko-KR" altLang="en-US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795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380888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#3 CONCLUSION</a:t>
            </a:r>
          </a:p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endParaRPr lang="en-US" altLang="ko-KR" sz="4000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29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4DC3CBB0-03E8-40E4-9145-442DD6ABC7BC}"/>
              </a:ext>
            </a:extLst>
          </p:cNvPr>
          <p:cNvSpPr/>
          <p:nvPr/>
        </p:nvSpPr>
        <p:spPr>
          <a:xfrm>
            <a:off x="6898360" y="1452880"/>
            <a:ext cx="4948200" cy="19024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예측한 매출액의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exp()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를 취하여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“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원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” scale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의 매출액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DataFrame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을 계산</a:t>
            </a:r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last_submission_exception.csv</a:t>
            </a:r>
          </a:p>
          <a:p>
            <a:endParaRPr lang="ko-KR" altLang="en-US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F8C2F2-4E2F-4512-B1A2-087B9C98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46" y="1523238"/>
            <a:ext cx="6079333" cy="4005306"/>
          </a:xfrm>
          <a:prstGeom prst="rect">
            <a:avLst/>
          </a:prstGeom>
        </p:spPr>
      </p:pic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F3D93265-2974-43A9-8E42-53D043651607}"/>
              </a:ext>
            </a:extLst>
          </p:cNvPr>
          <p:cNvSpPr/>
          <p:nvPr/>
        </p:nvSpPr>
        <p:spPr>
          <a:xfrm rot="5400000" flipV="1">
            <a:off x="6974591" y="3263568"/>
            <a:ext cx="1222412" cy="1374874"/>
          </a:xfrm>
          <a:prstGeom prst="bentUpArrow">
            <a:avLst>
              <a:gd name="adj1" fmla="val 17042"/>
              <a:gd name="adj2" fmla="val 23361"/>
              <a:gd name="adj3" fmla="val 1863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  <a:latin typeface="Montserra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28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CONTENT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2907256" y="2707995"/>
            <a:ext cx="476131" cy="476131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Object 5"/>
          <p:cNvSpPr/>
          <p:nvPr/>
        </p:nvSpPr>
        <p:spPr>
          <a:xfrm>
            <a:off x="2526351" y="2679427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1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573839" y="2827504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#1 DATA PREPROCESSING &amp; EDA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2907256" y="3469804"/>
            <a:ext cx="476131" cy="476131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Object 8"/>
          <p:cNvSpPr/>
          <p:nvPr/>
        </p:nvSpPr>
        <p:spPr>
          <a:xfrm>
            <a:off x="2526351" y="3441236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2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573839" y="3589313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#2 MODEL BUILDING &amp; EVALUATION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907256" y="4231614"/>
            <a:ext cx="476131" cy="476131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2" name="Object 11"/>
          <p:cNvSpPr/>
          <p:nvPr/>
        </p:nvSpPr>
        <p:spPr>
          <a:xfrm>
            <a:off x="2526351" y="4203046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>
                <a:solidFill>
                  <a:srgbClr val="44417A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3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573839" y="4351123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#3 RESULTS &amp; CONCLUSION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3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30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58C24FFD-7889-496E-A69D-1C226C89939A}"/>
              </a:ext>
            </a:extLst>
          </p:cNvPr>
          <p:cNvSpPr/>
          <p:nvPr/>
        </p:nvSpPr>
        <p:spPr>
          <a:xfrm>
            <a:off x="1363486" y="1032834"/>
            <a:ext cx="9461980" cy="47923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endParaRPr lang="ko-KR" altLang="en-US" sz="2000" kern="0" spc="134">
              <a:solidFill>
                <a:srgbClr val="FFFFFF"/>
              </a:solidFill>
              <a:latin typeface="Montserrat" panose="020B0600000101010101" charset="0"/>
            </a:endParaRPr>
          </a:p>
          <a:p>
            <a:pPr algn="l">
              <a:spcAft>
                <a:spcPts val="600"/>
              </a:spcAft>
              <a:buNone/>
            </a:pP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 일반적인 딥러닝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, </a:t>
            </a:r>
            <a:r>
              <a:rPr lang="ko-KR" altLang="en-US" sz="2000" kern="0" spc="134" err="1">
                <a:solidFill>
                  <a:srgbClr val="FFFFFF"/>
                </a:solidFill>
                <a:latin typeface="Montserrat" panose="020B0600000101010101" charset="0"/>
              </a:rPr>
              <a:t>머신러닝의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 접근법은 적절한 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validation 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세트가 존재할 때 큰 위력을 발휘한다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. 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하지만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, 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이번 대회에서는 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4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월 데이터와 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7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월 데이터 사이의 큰 간극이 있어 적절한 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validation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을 할 수 없었다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.</a:t>
            </a:r>
          </a:p>
          <a:p>
            <a:pPr algn="l">
              <a:spcAft>
                <a:spcPts val="600"/>
              </a:spcAft>
              <a:buNone/>
            </a:pPr>
            <a:endParaRPr lang="en-US" altLang="ko-KR" sz="2000" kern="0" spc="134">
              <a:solidFill>
                <a:srgbClr val="FFFFFF"/>
              </a:solidFill>
              <a:latin typeface="Montserrat" panose="020B0600000101010101" charset="0"/>
            </a:endParaRPr>
          </a:p>
          <a:p>
            <a:pPr algn="l">
              <a:spcAft>
                <a:spcPts val="600"/>
              </a:spcAft>
              <a:buNone/>
            </a:pP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 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또한 비식별조치로 데이터가 삭제된 특수한 조건 하에서의 예측이라는 어려움이 있었다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. 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우리 팀은 적절한 데이터 관찰을 통해 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feature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를 생성하였고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, 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이는 타 팀보다 실제 데이터에 맞는 예측을 가능하게 하였다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.</a:t>
            </a:r>
          </a:p>
          <a:p>
            <a:pPr algn="l">
              <a:spcAft>
                <a:spcPts val="600"/>
              </a:spcAft>
              <a:buNone/>
            </a:pPr>
            <a:endParaRPr lang="en-US" altLang="ko-KR" sz="2000" kern="0" spc="134">
              <a:solidFill>
                <a:srgbClr val="FFFFFF"/>
              </a:solidFill>
              <a:latin typeface="Montserrat" panose="020B0600000101010101" charset="0"/>
            </a:endParaRPr>
          </a:p>
          <a:p>
            <a:pPr algn="l">
              <a:spcAft>
                <a:spcPts val="600"/>
              </a:spcAft>
              <a:buNone/>
            </a:pP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 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따라서 우리는 코로나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19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라는 특수한 상황속에서 업종을 </a:t>
            </a:r>
            <a:r>
              <a:rPr lang="ko-KR" altLang="en-US" sz="2000" kern="0" spc="134" err="1">
                <a:solidFill>
                  <a:srgbClr val="FFFFFF"/>
                </a:solidFill>
                <a:latin typeface="Montserrat" panose="020B0600000101010101" charset="0"/>
              </a:rPr>
              <a:t>클러스터링하는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 새로운 접근법을 제시한다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. 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이는 통계적 이론과 </a:t>
            </a:r>
            <a:r>
              <a:rPr lang="ko-KR" altLang="en-US" sz="2000" kern="0" spc="134" err="1">
                <a:solidFill>
                  <a:srgbClr val="FFFFFF"/>
                </a:solidFill>
                <a:latin typeface="Montserrat" panose="020B0600000101010101" charset="0"/>
              </a:rPr>
              <a:t>머신러닝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 기법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, </a:t>
            </a:r>
            <a:r>
              <a:rPr lang="ko-KR" altLang="en-US" sz="2000" kern="0" spc="134">
                <a:solidFill>
                  <a:srgbClr val="FFFFFF"/>
                </a:solidFill>
                <a:latin typeface="Montserrat" panose="020B0600000101010101" charset="0"/>
              </a:rPr>
              <a:t>그리고 특수 상황을 잘 반영할 수 있는 다양한 아이디어에서 출발한다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anose="020B0600000101010101" charset="0"/>
              </a:rPr>
              <a:t>.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7340ED8-67C3-4740-8D93-483BF1D6406F}"/>
              </a:ext>
            </a:extLst>
          </p:cNvPr>
          <p:cNvSpPr/>
          <p:nvPr/>
        </p:nvSpPr>
        <p:spPr>
          <a:xfrm>
            <a:off x="476131" y="380888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#3 CONCLUSION</a:t>
            </a:r>
          </a:p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endParaRPr lang="en-US" altLang="ko-KR" sz="4000">
              <a:latin typeface="Montserra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6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244850" y="3149606"/>
            <a:ext cx="5604775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513"/>
              </a:lnSpc>
              <a:spcAft>
                <a:spcPts val="600"/>
              </a:spcAft>
              <a:buNone/>
            </a:pPr>
            <a:r>
              <a:rPr lang="en-US" sz="5600" b="1" kern="0" spc="364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</a:t>
            </a:r>
          </a:p>
          <a:p>
            <a:pPr algn="ctr">
              <a:lnSpc>
                <a:spcPts val="5513"/>
              </a:lnSpc>
              <a:spcAft>
                <a:spcPts val="600"/>
              </a:spcAft>
              <a:buNone/>
            </a:pPr>
            <a:r>
              <a:rPr lang="en-US" sz="5600" b="1" kern="0" spc="364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</a:t>
            </a:r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166E83C-DBFA-5445-A4B6-E569660A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69" y="0"/>
            <a:ext cx="6858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E195E6-E3CD-2443-A920-755549B9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1B96A2-C909-4F52-AD76-D50C29F51D66}"/>
              </a:ext>
            </a:extLst>
          </p:cNvPr>
          <p:cNvGrpSpPr/>
          <p:nvPr/>
        </p:nvGrpSpPr>
        <p:grpSpPr>
          <a:xfrm>
            <a:off x="630238" y="3039245"/>
            <a:ext cx="10928475" cy="779510"/>
            <a:chOff x="831448" y="2710897"/>
            <a:chExt cx="10928475" cy="779510"/>
          </a:xfrm>
        </p:grpSpPr>
        <p:sp>
          <p:nvSpPr>
            <p:cNvPr id="5" name="Object 4"/>
            <p:cNvSpPr/>
            <p:nvPr/>
          </p:nvSpPr>
          <p:spPr>
            <a:xfrm>
              <a:off x="1277499" y="2765145"/>
              <a:ext cx="557564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6" name="Object 5"/>
            <p:cNvSpPr/>
            <p:nvPr/>
          </p:nvSpPr>
          <p:spPr>
            <a:xfrm>
              <a:off x="831448" y="2736577"/>
              <a:ext cx="1449665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spcAft>
                  <a:spcPts val="600"/>
                </a:spcAft>
                <a:buNone/>
              </a:pPr>
              <a:r>
                <a:rPr lang="en-US" sz="2100" b="1" kern="0" spc="134">
                  <a:solidFill>
                    <a:srgbClr val="44417A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1</a:t>
              </a:r>
              <a:endParaRPr lang="en-US">
                <a:latin typeface="Montserrat" panose="020B0600000101010101" charset="0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2035880" y="2710897"/>
              <a:ext cx="9724043" cy="77951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sz="3200" b="1" kern="0" spc="134">
                  <a:solidFill>
                    <a:srgbClr val="FFFFFF"/>
                  </a:solidFill>
                  <a:latin typeface="Montserrat" panose="020B0600000101010101" charset="0"/>
                  <a:ea typeface="Montserrat" pitchFamily="34" charset="-122"/>
                  <a:cs typeface="Montserrat" pitchFamily="34" charset="-120"/>
                </a:rPr>
                <a:t>STEP #1 DATA PREPROCESSING &amp; EDA</a:t>
              </a:r>
              <a:endParaRPr lang="en-US" sz="2800">
                <a:latin typeface="Montserrat" panose="020B0600000101010101" charset="0"/>
              </a:endParaRPr>
            </a:p>
          </p:txBody>
        </p:sp>
      </p:grp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4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4" name="Object 6">
            <a:extLst>
              <a:ext uri="{FF2B5EF4-FFF2-40B4-BE49-F238E27FC236}">
                <a16:creationId xmlns:a16="http://schemas.microsoft.com/office/drawing/2014/main" id="{11192DA5-7693-4938-9C05-A71954B0D74D}"/>
              </a:ext>
            </a:extLst>
          </p:cNvPr>
          <p:cNvSpPr/>
          <p:nvPr/>
        </p:nvSpPr>
        <p:spPr>
          <a:xfrm>
            <a:off x="2244276" y="3957818"/>
            <a:ext cx="3586853" cy="8742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1. CONCEPT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2.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Roboto" pitchFamily="34" charset="-122"/>
                <a:cs typeface="Roboto" pitchFamily="34" charset="-120"/>
              </a:rPr>
              <a:t>클러스터링 기준</a:t>
            </a:r>
            <a:endParaRPr lang="en-US" sz="1700">
              <a:solidFill>
                <a:srgbClr val="FFFFFF">
                  <a:alpha val="50000"/>
                </a:srgbClr>
              </a:solidFill>
              <a:latin typeface="Montserrat" panose="020B0600000101010101" charset="0"/>
              <a:ea typeface="Microsoft JhengHei" panose="020B0604030504040204" pitchFamily="34" charset="-120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919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18380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#1-1 CONCEPT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5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FD6A8-0FFE-4039-A21B-88406675FA37}"/>
              </a:ext>
            </a:extLst>
          </p:cNvPr>
          <p:cNvSpPr txBox="1"/>
          <p:nvPr/>
        </p:nvSpPr>
        <p:spPr>
          <a:xfrm>
            <a:off x="1228979" y="1442255"/>
            <a:ext cx="9912485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 이번 대회의 목적은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2019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년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1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월부터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2020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년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4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월까지의 카드매출 데이터를 가지고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2020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년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7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월의 업종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지역별 총 매출을 예상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하는 것이다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. Public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 점수는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3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월까지의 데이터만으로 예측한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4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월의 매출을 이용하여 측정하였다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하지만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, 2020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년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4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월과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월은 코로나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19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의 영향력도 다르고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,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코로나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19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가 없는 상황이라고 하더라도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여러 업종별 매출이 많이 다르게 나타난다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따라서 우리 팀은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4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월 데이터를 이용한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Validation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결과를 매우 제한적으로 사용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.</a:t>
            </a:r>
          </a:p>
          <a:p>
            <a:endParaRPr lang="en-US" altLang="ko-KR">
              <a:solidFill>
                <a:schemeClr val="bg1">
                  <a:lumMod val="75000"/>
                </a:schemeClr>
              </a:solidFill>
              <a:latin typeface="Montserrat" panose="020B0600000101010101" charset="0"/>
            </a:endParaRPr>
          </a:p>
          <a:p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또한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,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여러 가지 </a:t>
            </a:r>
            <a:r>
              <a:rPr lang="ko-KR" altLang="en-US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머신러닝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 기법을 사용하기보다는 그룹들을 특정한 기준으로 </a:t>
            </a:r>
            <a:r>
              <a:rPr lang="ko-KR" altLang="en-US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클러스터링하여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 그 클러스터마다 독립적인 방법으로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월의 매출을 예측하는 것이 더 효과적일 것이라 판단하였다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따라서 우리는 그룹의 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편차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변동성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선형성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계절성을 기준으로 </a:t>
            </a:r>
            <a:r>
              <a:rPr lang="ko-KR" altLang="en-US" err="1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클러스터링</a:t>
            </a:r>
            <a:r>
              <a:rPr lang="ko-KR" altLang="en-US" err="1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하여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 각 그룹마다 다른 방법으로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월의 매출을 예측하였다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.</a:t>
            </a:r>
            <a:endParaRPr lang="en-US" altLang="ko-KR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>
              <a:solidFill>
                <a:schemeClr val="bg1">
                  <a:lumMod val="75000"/>
                </a:schemeClr>
              </a:solidFill>
              <a:latin typeface="Montserrat" panose="020B0600000101010101" charset="0"/>
            </a:endParaRPr>
          </a:p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월의 매출을 결정하는 요소는 크게 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코로나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19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가 없는 상황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가상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에서의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7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월 매출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과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2020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년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7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월의 코로나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19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의 영향력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으로 나누어 볼 수 있다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우리는 그룹별로 코로나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19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가 없는 상황의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 매출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, 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월의 코로나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19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의 영향력을 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  <a:ea typeface="맑은 고딕"/>
              </a:rPr>
              <a:t>독립적으로 구하여 이를 곱하는 방식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으로 그룹별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월 매출을 결정하였다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</a:rPr>
              <a:t>.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 panose="020B0503020000020004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376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18380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#1-1 CONCEPT</a:t>
            </a:r>
            <a:endParaRPr lang="en-US" altLang="ko-KR" sz="4000">
              <a:latin typeface="Montserrat" panose="020B0600000101010101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6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08ED0908-0A6F-4265-ABBA-B9308C1EC60B}"/>
              </a:ext>
            </a:extLst>
          </p:cNvPr>
          <p:cNvSpPr/>
          <p:nvPr/>
        </p:nvSpPr>
        <p:spPr>
          <a:xfrm>
            <a:off x="842103" y="3127965"/>
            <a:ext cx="10507795" cy="751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COV_07 = non_COV_07</a:t>
            </a:r>
            <a:r>
              <a:rPr lang="ko-KR" altLang="en-US" sz="40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 </a:t>
            </a:r>
            <a:r>
              <a:rPr lang="ko-KR" altLang="en-US" sz="40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×</a:t>
            </a:r>
            <a:r>
              <a:rPr lang="ko-KR" altLang="en-US" sz="40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 </a:t>
            </a:r>
            <a:r>
              <a:rPr lang="en-US" altLang="ko-KR" sz="40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4000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74D3CE-2992-4F46-881F-B9ECF20A76BC}"/>
              </a:ext>
            </a:extLst>
          </p:cNvPr>
          <p:cNvSpPr txBox="1"/>
          <p:nvPr/>
        </p:nvSpPr>
        <p:spPr>
          <a:xfrm>
            <a:off x="1535061" y="4967502"/>
            <a:ext cx="1592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7</a:t>
            </a:r>
            <a:r>
              <a:rPr lang="ko-KR" altLang="en-US" sz="18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월 총 매출 </a:t>
            </a:r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557C4A-C605-4FEB-95DE-7C544384922A}"/>
              </a:ext>
            </a:extLst>
          </p:cNvPr>
          <p:cNvSpPr txBox="1"/>
          <p:nvPr/>
        </p:nvSpPr>
        <p:spPr>
          <a:xfrm>
            <a:off x="5537766" y="4830198"/>
            <a:ext cx="2585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코로나가 없을 때 예상되는 </a:t>
            </a:r>
            <a:r>
              <a:rPr lang="en-US" altLang="ko-KR" sz="18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7</a:t>
            </a:r>
            <a:r>
              <a:rPr lang="ko-KR" altLang="en-US" sz="18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월 매출</a:t>
            </a:r>
            <a:r>
              <a:rPr lang="ko-KR" altLang="en-US" sz="1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 </a:t>
            </a:r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1029B1-9069-4456-AD9F-572D0E420855}"/>
              </a:ext>
            </a:extLst>
          </p:cNvPr>
          <p:cNvSpPr txBox="1"/>
          <p:nvPr/>
        </p:nvSpPr>
        <p:spPr>
          <a:xfrm>
            <a:off x="8403977" y="1387277"/>
            <a:ext cx="203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코로나로 인한 매출 변화율</a:t>
            </a:r>
            <a:endParaRPr lang="ko-KR" altLang="en-US">
              <a:latin typeface="Montserrat" panose="020B0600000101010101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6B23181-5D5E-43E9-860E-7E1F7C9B90F0}"/>
              </a:ext>
            </a:extLst>
          </p:cNvPr>
          <p:cNvCxnSpPr>
            <a:cxnSpLocks/>
          </p:cNvCxnSpPr>
          <p:nvPr/>
        </p:nvCxnSpPr>
        <p:spPr>
          <a:xfrm flipH="1">
            <a:off x="9174337" y="2228155"/>
            <a:ext cx="332773" cy="7079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FC4B1-926A-45A0-BB84-A1EA6EBABCC0}"/>
              </a:ext>
            </a:extLst>
          </p:cNvPr>
          <p:cNvCxnSpPr>
            <a:cxnSpLocks/>
          </p:cNvCxnSpPr>
          <p:nvPr/>
        </p:nvCxnSpPr>
        <p:spPr>
          <a:xfrm flipV="1">
            <a:off x="2258983" y="4005991"/>
            <a:ext cx="360946" cy="77264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820F38-48E1-4339-87B2-0EF496877505}"/>
              </a:ext>
            </a:extLst>
          </p:cNvPr>
          <p:cNvCxnSpPr>
            <a:cxnSpLocks/>
          </p:cNvCxnSpPr>
          <p:nvPr/>
        </p:nvCxnSpPr>
        <p:spPr>
          <a:xfrm flipH="1" flipV="1">
            <a:off x="6478612" y="3914019"/>
            <a:ext cx="344160" cy="6810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34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18380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#1-1 CONCEPT</a:t>
            </a:r>
            <a:endParaRPr lang="en-US" altLang="ko-KR" sz="400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Roboto" pitchFamily="34" charset="-120"/>
              </a:rPr>
              <a:t>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7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08ED0908-0A6F-4265-ABBA-B9308C1EC60B}"/>
              </a:ext>
            </a:extLst>
          </p:cNvPr>
          <p:cNvSpPr/>
          <p:nvPr/>
        </p:nvSpPr>
        <p:spPr>
          <a:xfrm>
            <a:off x="823322" y="1286103"/>
            <a:ext cx="7642021" cy="6073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COV_07 = non_COV_07</a:t>
            </a:r>
            <a:r>
              <a:rPr lang="ko-KR" altLang="en-US" sz="28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 </a:t>
            </a:r>
            <a:r>
              <a:rPr lang="ko-KR" altLang="en-US" sz="2800" b="1" kern="0" spc="220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×</a:t>
            </a:r>
            <a:r>
              <a:rPr lang="ko-KR" altLang="en-US" sz="28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 </a:t>
            </a:r>
            <a:r>
              <a:rPr lang="en-US" altLang="ko-KR" sz="2800" b="1" kern="0" spc="220">
                <a:solidFill>
                  <a:schemeClr val="bg1"/>
                </a:solidFill>
                <a:latin typeface="Montserrat" panose="020B0600000101010101" charset="0"/>
                <a:ea typeface="+mn-lt"/>
                <a:cs typeface="+mn-lt"/>
              </a:rPr>
              <a:t>COV_ratio</a:t>
            </a:r>
            <a:endParaRPr lang="ko-KR" altLang="en-US" sz="2800" b="1" kern="0" spc="220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pic>
        <p:nvPicPr>
          <p:cNvPr id="5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C991349-5A8F-4310-B40B-94551B3F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907" y="2196979"/>
            <a:ext cx="2813059" cy="2122028"/>
          </a:xfrm>
          <a:prstGeom prst="rect">
            <a:avLst/>
          </a:prstGeom>
        </p:spPr>
      </p:pic>
      <p:pic>
        <p:nvPicPr>
          <p:cNvPr id="6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EC6A07B-5F00-49B5-9A97-3D97C1FA2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001" y="2661158"/>
            <a:ext cx="2800593" cy="2172973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390FB9-DF90-4183-9D09-853631BCE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439" y="3231401"/>
            <a:ext cx="2800593" cy="2204318"/>
          </a:xfrm>
          <a:prstGeom prst="rect">
            <a:avLst/>
          </a:prstGeom>
        </p:spPr>
      </p:pic>
      <p:pic>
        <p:nvPicPr>
          <p:cNvPr id="11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37F83E-859D-4C3D-A8E1-66214518B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241" y="4007486"/>
            <a:ext cx="2776415" cy="220431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5904F91-B2CE-46B4-90DB-CA2621D3B910}"/>
              </a:ext>
            </a:extLst>
          </p:cNvPr>
          <p:cNvSpPr/>
          <p:nvPr/>
        </p:nvSpPr>
        <p:spPr>
          <a:xfrm>
            <a:off x="6165130" y="3676165"/>
            <a:ext cx="901145" cy="2498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279691-8AE8-4F19-BD32-55113A79B11B}"/>
              </a:ext>
            </a:extLst>
          </p:cNvPr>
          <p:cNvSpPr/>
          <p:nvPr/>
        </p:nvSpPr>
        <p:spPr>
          <a:xfrm>
            <a:off x="7348749" y="3418811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Montserrat" panose="020B0600000101010101" charset="0"/>
              </a:rPr>
              <a:t>CASE3</a:t>
            </a:r>
            <a:endParaRPr lang="ko-KR" altLang="en-US">
              <a:solidFill>
                <a:schemeClr val="tx1"/>
              </a:solidFill>
              <a:latin typeface="Montserrat" panose="020B0600000101010101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B764B9-EF84-47AD-8BC8-A50B9C754863}"/>
              </a:ext>
            </a:extLst>
          </p:cNvPr>
          <p:cNvSpPr/>
          <p:nvPr/>
        </p:nvSpPr>
        <p:spPr>
          <a:xfrm>
            <a:off x="7573065" y="2669272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Montserrat" panose="020B0600000101010101" charset="0"/>
              </a:rPr>
              <a:t>CASE4</a:t>
            </a:r>
            <a:endParaRPr lang="ko-KR" altLang="en-US">
              <a:solidFill>
                <a:schemeClr val="tx1"/>
              </a:solidFill>
              <a:latin typeface="Montserrat" panose="020B0600000101010101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CE10004-2D7E-462A-9C7E-526E4D22ED5B}"/>
              </a:ext>
            </a:extLst>
          </p:cNvPr>
          <p:cNvSpPr/>
          <p:nvPr/>
        </p:nvSpPr>
        <p:spPr>
          <a:xfrm>
            <a:off x="8603496" y="2280111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Montserrat" panose="020B0600000101010101" charset="0"/>
              </a:rPr>
              <a:t>CASE1.1</a:t>
            </a:r>
            <a:endParaRPr lang="ko-KR" altLang="en-US">
              <a:solidFill>
                <a:schemeClr val="tx1"/>
              </a:solidFill>
              <a:latin typeface="Montserrat" panose="020B0600000101010101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A96FDFF-36A7-43B7-9041-62A1E6037432}"/>
              </a:ext>
            </a:extLst>
          </p:cNvPr>
          <p:cNvSpPr/>
          <p:nvPr/>
        </p:nvSpPr>
        <p:spPr>
          <a:xfrm>
            <a:off x="9858242" y="2686714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Montserrat" panose="020B0600000101010101" charset="0"/>
              </a:rPr>
              <a:t>CASE1.2</a:t>
            </a:r>
            <a:endParaRPr lang="ko-KR" altLang="en-US">
              <a:solidFill>
                <a:schemeClr val="tx1"/>
              </a:solidFill>
              <a:latin typeface="Montserrat" panose="020B0600000101010101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E88DD01-DAEF-495C-927E-EA3ABEA8C096}"/>
              </a:ext>
            </a:extLst>
          </p:cNvPr>
          <p:cNvSpPr/>
          <p:nvPr/>
        </p:nvSpPr>
        <p:spPr>
          <a:xfrm>
            <a:off x="9965394" y="3289300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Montserrat" panose="020B0600000101010101" charset="0"/>
              </a:rPr>
              <a:t>CASE1.3</a:t>
            </a:r>
            <a:endParaRPr lang="ko-KR" altLang="en-US">
              <a:solidFill>
                <a:schemeClr val="tx1"/>
              </a:solidFill>
              <a:latin typeface="Montserrat" panose="020B0600000101010101" charset="0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0A0F1F-7783-4E3A-B5FF-B1F6932F8C82}"/>
              </a:ext>
            </a:extLst>
          </p:cNvPr>
          <p:cNvSpPr/>
          <p:nvPr/>
        </p:nvSpPr>
        <p:spPr>
          <a:xfrm>
            <a:off x="9572382" y="4074186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Montserrat" panose="020B0600000101010101" charset="0"/>
              </a:rPr>
              <a:t>CASE2.1</a:t>
            </a:r>
            <a:endParaRPr lang="ko-KR" altLang="en-US">
              <a:solidFill>
                <a:schemeClr val="tx1"/>
              </a:solidFill>
              <a:latin typeface="Montserrat" panose="020B0600000101010101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8154C8A-9800-432D-AAD1-FA920223381E}"/>
              </a:ext>
            </a:extLst>
          </p:cNvPr>
          <p:cNvSpPr/>
          <p:nvPr/>
        </p:nvSpPr>
        <p:spPr>
          <a:xfrm>
            <a:off x="8629581" y="4546118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Montserrat" panose="020B0600000101010101" charset="0"/>
              </a:rPr>
              <a:t>CASE2.2</a:t>
            </a:r>
            <a:endParaRPr lang="ko-KR" altLang="en-US">
              <a:solidFill>
                <a:schemeClr val="tx1"/>
              </a:solidFill>
              <a:latin typeface="Montserrat" panose="020B0600000101010101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1631FC0-2A06-4C2D-9185-851DCFB02D82}"/>
              </a:ext>
            </a:extLst>
          </p:cNvPr>
          <p:cNvSpPr/>
          <p:nvPr/>
        </p:nvSpPr>
        <p:spPr>
          <a:xfrm>
            <a:off x="7566517" y="4085580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Montserrat" panose="020B0600000101010101" charset="0"/>
              </a:rPr>
              <a:t>CASE2.3</a:t>
            </a:r>
            <a:endParaRPr lang="ko-KR" altLang="en-US">
              <a:solidFill>
                <a:schemeClr val="tx1"/>
              </a:solidFill>
              <a:latin typeface="Montserrat" panose="020B0600000101010101" charset="0"/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1AF75405-E4C0-4E34-98F9-3B21F5DA3F83}"/>
              </a:ext>
            </a:extLst>
          </p:cNvPr>
          <p:cNvSpPr/>
          <p:nvPr/>
        </p:nvSpPr>
        <p:spPr>
          <a:xfrm>
            <a:off x="1187777" y="2196979"/>
            <a:ext cx="429134" cy="4014826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0E7B86-F245-4209-939A-223C9D536724}"/>
              </a:ext>
            </a:extLst>
          </p:cNvPr>
          <p:cNvSpPr txBox="1"/>
          <p:nvPr/>
        </p:nvSpPr>
        <p:spPr>
          <a:xfrm>
            <a:off x="161019" y="3956307"/>
            <a:ext cx="103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650</a:t>
            </a:r>
            <a:r>
              <a:rPr lang="ko-KR" altLang="en-US">
                <a:solidFill>
                  <a:schemeClr val="bg1"/>
                </a:solidFill>
              </a:rPr>
              <a:t>개의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 그룹</a:t>
            </a:r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BC896347-A646-4EBD-A6B9-81A3C938C401}"/>
              </a:ext>
            </a:extLst>
          </p:cNvPr>
          <p:cNvSpPr/>
          <p:nvPr/>
        </p:nvSpPr>
        <p:spPr>
          <a:xfrm rot="16200000">
            <a:off x="9295379" y="3672707"/>
            <a:ext cx="429134" cy="4014826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6E8F8-5457-401C-A32C-7AB83D282777}"/>
              </a:ext>
            </a:extLst>
          </p:cNvPr>
          <p:cNvSpPr txBox="1"/>
          <p:nvPr/>
        </p:nvSpPr>
        <p:spPr>
          <a:xfrm>
            <a:off x="8418699" y="6179439"/>
            <a:ext cx="261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</a:rPr>
              <a:t>8</a:t>
            </a:r>
            <a:r>
              <a:rPr lang="ko-KR" altLang="en-US">
                <a:solidFill>
                  <a:schemeClr val="bg1"/>
                </a:solidFill>
                <a:latin typeface="Montserrat" panose="020B0600000101010101" charset="0"/>
              </a:rPr>
              <a:t>개의 </a:t>
            </a:r>
            <a:r>
              <a:rPr lang="en-US" altLang="ko-KR">
                <a:solidFill>
                  <a:schemeClr val="bg1"/>
                </a:solidFill>
                <a:latin typeface="Montserrat" panose="020B0600000101010101" charset="0"/>
              </a:rPr>
              <a:t>CASE</a:t>
            </a:r>
            <a:endParaRPr lang="ko-KR" altLang="en-US">
              <a:solidFill>
                <a:schemeClr val="bg1"/>
              </a:solidFill>
              <a:latin typeface="Montserrat" panose="020B0600000101010101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276CF80-7B9B-4892-ABC3-AE9198639D7D}"/>
              </a:ext>
            </a:extLst>
          </p:cNvPr>
          <p:cNvSpPr/>
          <p:nvPr/>
        </p:nvSpPr>
        <p:spPr>
          <a:xfrm>
            <a:off x="5501844" y="2873612"/>
            <a:ext cx="1993058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5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가지 판단 기준</a:t>
            </a:r>
          </a:p>
        </p:txBody>
      </p:sp>
    </p:spTree>
    <p:extLst>
      <p:ext uri="{BB962C8B-B14F-4D97-AF65-F5344CB8AC3E}">
        <p14:creationId xmlns:p14="http://schemas.microsoft.com/office/powerpoint/2010/main" val="140159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>
              <a:latin typeface="Montserrat" panose="020B0600000101010101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8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816CBF47-9EDE-4520-BF0D-73C3B7BE1284}"/>
              </a:ext>
            </a:extLst>
          </p:cNvPr>
          <p:cNvSpPr/>
          <p:nvPr/>
        </p:nvSpPr>
        <p:spPr>
          <a:xfrm>
            <a:off x="5713428" y="2789794"/>
            <a:ext cx="6390323" cy="3301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그룹: 시도 및 업종</a:t>
            </a:r>
            <a:endParaRPr lang="en-US" altLang="ko-KR" sz="2000" kern="0" spc="220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(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예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제주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한식 음식점업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 동일한 그룹 내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2019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~ 2020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2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 중 하나라도 매출이 집계되지 않는 기간이 존재할 경우 결측 그룹으로 판단한다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  <a:endParaRPr lang="ko-KR" altLang="en-US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F4E952F7-6649-4A8B-BA76-30FC883BF2D9}"/>
              </a:ext>
            </a:extLst>
          </p:cNvPr>
          <p:cNvSpPr/>
          <p:nvPr/>
        </p:nvSpPr>
        <p:spPr>
          <a:xfrm>
            <a:off x="1432191" y="3430391"/>
            <a:ext cx="4019509" cy="9813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kern="0" spc="220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결측값 존재</a:t>
            </a:r>
            <a:r>
              <a:rPr lang="en-US" altLang="ko-KR" sz="4800" b="1" kern="0" spc="220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?</a:t>
            </a:r>
            <a:endParaRPr lang="ko-KR" altLang="en-US" sz="3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6B5DF-FA3C-4A00-8D8C-0E2E289596E9}"/>
              </a:ext>
            </a:extLst>
          </p:cNvPr>
          <p:cNvSpPr txBox="1"/>
          <p:nvPr/>
        </p:nvSpPr>
        <p:spPr>
          <a:xfrm>
            <a:off x="5637229" y="29741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810DA43-5483-4632-8880-C932CEE7F807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1. </a:t>
            </a:r>
            <a:r>
              <a:rPr lang="ko-KR" altLang="en-US" b="1" err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결측치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 유무</a:t>
            </a:r>
          </a:p>
        </p:txBody>
      </p:sp>
    </p:spTree>
    <p:extLst>
      <p:ext uri="{BB962C8B-B14F-4D97-AF65-F5344CB8AC3E}">
        <p14:creationId xmlns:p14="http://schemas.microsoft.com/office/powerpoint/2010/main" val="4471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 panose="020B0600000101010101" charset="0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>
              <a:latin typeface="Montserrat" panose="020B0600000101010101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  <a:cs typeface="Roboto" pitchFamily="34" charset="-120"/>
              </a:rPr>
              <a:t>©2020 Proprietary and Confidential.DACON Inc  All Rights Reserved.</a:t>
            </a:r>
            <a:endParaRPr lang="en-US">
              <a:latin typeface="Montserrat" panose="020B0600000101010101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Montserrat" panose="020B0600000101010101" charset="0"/>
                <a:ea typeface="Microsoft JhengHei" panose="020B0604030504040204" pitchFamily="34" charset="-120"/>
              </a:rPr>
              <a:t>9</a:t>
            </a:r>
            <a:endParaRPr lang="en-US">
              <a:latin typeface="Montserrat" panose="020B0600000101010101" charset="0"/>
            </a:endParaRPr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816CBF47-9EDE-4520-BF0D-73C3B7BE1284}"/>
              </a:ext>
            </a:extLst>
          </p:cNvPr>
          <p:cNvSpPr/>
          <p:nvPr/>
        </p:nvSpPr>
        <p:spPr>
          <a:xfrm>
            <a:off x="5967953" y="2455532"/>
            <a:ext cx="5956764" cy="3301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그룹: 시도 및 업종</a:t>
            </a:r>
            <a:endParaRPr lang="en-US" altLang="ko-KR" sz="2000" kern="0" spc="220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(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예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: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제주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,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한식 음식점업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  <a:endParaRPr lang="ko-KR" altLang="en-US" sz="2000" kern="0" spc="220">
              <a:solidFill>
                <a:schemeClr val="bg1">
                  <a:lumMod val="75000"/>
                </a:schemeClr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std: 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그룹 내 월별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AMT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의 표준편차</a:t>
            </a:r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std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가 작을 경우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2019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~ 2020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년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1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월의 평균으로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non_cov_07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을 예측한다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</a:p>
          <a:p>
            <a:endParaRPr lang="en-US" altLang="ko-KR" sz="2000" b="1" kern="0" spc="220">
              <a:solidFill>
                <a:srgbClr val="FFFFFF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std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가 크면 해당 그룹의 변동성이 크므로 다른 방법으로 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non_cov_07</a:t>
            </a:r>
            <a:r>
              <a:rPr lang="ko-KR" altLang="en-US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을 예측한다</a:t>
            </a:r>
            <a:r>
              <a:rPr lang="en-US" altLang="ko-KR" sz="2000" b="1" kern="0" spc="220">
                <a:solidFill>
                  <a:srgbClr val="FFFFFF"/>
                </a:solidFill>
                <a:latin typeface="Montserrat" panose="020B0600000101010101" charset="0"/>
                <a:ea typeface="맑은 고딕"/>
                <a:cs typeface="Arial"/>
              </a:rPr>
              <a:t>.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F4E952F7-6649-4A8B-BA76-30FC883BF2D9}"/>
              </a:ext>
            </a:extLst>
          </p:cNvPr>
          <p:cNvSpPr/>
          <p:nvPr/>
        </p:nvSpPr>
        <p:spPr>
          <a:xfrm>
            <a:off x="1432191" y="3430391"/>
            <a:ext cx="1508972" cy="676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kern="0" spc="220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std</a:t>
            </a:r>
            <a:r>
              <a:rPr lang="ko-KR" altLang="en-US" sz="3200" b="1" kern="0" spc="220">
                <a:solidFill>
                  <a:srgbClr val="002060"/>
                </a:solidFill>
                <a:latin typeface="Montserrat" panose="020B0600000101010101" charset="0"/>
                <a:ea typeface="+mn-lt"/>
                <a:cs typeface="+mn-lt"/>
              </a:rPr>
              <a:t>=</a:t>
            </a:r>
            <a:endParaRPr lang="ko-KR" altLang="en-US" sz="32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endParaRPr lang="en-US" altLang="ko-KR" sz="48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6B5DF-FA3C-4A00-8D8C-0E2E289596E9}"/>
              </a:ext>
            </a:extLst>
          </p:cNvPr>
          <p:cNvSpPr txBox="1"/>
          <p:nvPr/>
        </p:nvSpPr>
        <p:spPr>
          <a:xfrm>
            <a:off x="5637229" y="29741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>
              <a:latin typeface="Montserrat" panose="020B0600000101010101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6DC0848-C27A-4E0D-A581-FAD20499A476}"/>
              </a:ext>
            </a:extLst>
          </p:cNvPr>
          <p:cNvSpPr/>
          <p:nvPr/>
        </p:nvSpPr>
        <p:spPr>
          <a:xfrm>
            <a:off x="2415211" y="3432781"/>
            <a:ext cx="2863961" cy="16098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그룹 내 월별</a:t>
            </a:r>
            <a:endParaRPr lang="en-US" altLang="ko-KR" sz="20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en-US" altLang="ko-KR" sz="20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AMT</a:t>
            </a:r>
            <a:r>
              <a:rPr lang="ko-KR" altLang="en-US" sz="20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의</a:t>
            </a:r>
            <a:endParaRPr lang="en-US" altLang="ko-KR" sz="2000" b="1" kern="0" spc="220">
              <a:solidFill>
                <a:srgbClr val="002060"/>
              </a:solidFill>
              <a:latin typeface="Montserrat" panose="020B0600000101010101" charset="0"/>
              <a:ea typeface="맑은 고딕"/>
              <a:cs typeface="Arial"/>
            </a:endParaRPr>
          </a:p>
          <a:p>
            <a:pPr algn="ctr"/>
            <a:r>
              <a:rPr lang="ko-KR" altLang="en-US" sz="2000" b="1" kern="0" spc="220">
                <a:solidFill>
                  <a:srgbClr val="002060"/>
                </a:solidFill>
                <a:latin typeface="Montserrat" panose="020B0600000101010101" charset="0"/>
                <a:ea typeface="맑은 고딕"/>
                <a:cs typeface="Arial"/>
              </a:rPr>
              <a:t> 표준편차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810DA43-5483-4632-8880-C932CEE7F807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2. std (</a:t>
            </a:r>
            <a:r>
              <a:rPr lang="ko-KR" altLang="en-US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표준편차</a:t>
            </a:r>
            <a:r>
              <a:rPr lang="en-US" altLang="ko-KR" b="1">
                <a:solidFill>
                  <a:schemeClr val="bg1"/>
                </a:solidFill>
                <a:latin typeface="Montserrat" panose="020B0600000101010101" charset="0"/>
                <a:ea typeface="맑은 고딕"/>
                <a:cs typeface="Arial"/>
              </a:rPr>
              <a:t>)</a:t>
            </a:r>
            <a:endParaRPr lang="ko-KR" altLang="en-US" b="1">
              <a:solidFill>
                <a:schemeClr val="bg1"/>
              </a:solidFill>
              <a:latin typeface="Montserrat" panose="020B0600000101010101" charset="0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192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2425</Words>
  <Application>Microsoft Office PowerPoint</Application>
  <PresentationFormat>와이드스크린</PresentationFormat>
  <Paragraphs>434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Microsoft JhengHei</vt:lpstr>
      <vt:lpstr>Montserrat</vt:lpstr>
      <vt:lpstr>Calibri</vt:lpstr>
      <vt:lpstr>Arial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 daegewon</cp:lastModifiedBy>
  <cp:revision>2</cp:revision>
  <dcterms:created xsi:type="dcterms:W3CDTF">2020-08-10T07:15:54Z</dcterms:created>
  <dcterms:modified xsi:type="dcterms:W3CDTF">2020-08-16T10:49:01Z</dcterms:modified>
</cp:coreProperties>
</file>